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9" r:id="rId5"/>
    <p:sldId id="268" r:id="rId6"/>
    <p:sldId id="265" r:id="rId7"/>
    <p:sldId id="271" r:id="rId8"/>
    <p:sldId id="275" r:id="rId9"/>
    <p:sldId id="273" r:id="rId10"/>
    <p:sldId id="274" r:id="rId11"/>
    <p:sldId id="272" r:id="rId12"/>
    <p:sldId id="266" r:id="rId13"/>
  </p:sldIdLst>
  <p:sldSz cx="16256000" cy="9144000"/>
  <p:notesSz cx="16256000" cy="9144000"/>
  <p:embeddedFontLst>
    <p:embeddedFont>
      <p:font typeface="Calibri" panose="020F0502020204030204" pitchFamily="34" charset="0"/>
      <p:regular r:id="rId14"/>
      <p:bold r:id="rId15"/>
      <p:italic r:id="rId16"/>
      <p:boldItalic r:id="rId17"/>
    </p:embeddedFont>
    <p:embeddedFont>
      <p:font typeface="Tahoma" panose="020B0604030504040204" pitchFamily="3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36B"/>
    <a:srgbClr val="2D1749"/>
    <a:srgbClr val="E44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2"/>
    <p:restoredTop sz="94702"/>
  </p:normalViewPr>
  <p:slideViewPr>
    <p:cSldViewPr>
      <p:cViewPr varScale="1">
        <p:scale>
          <a:sx n="47" d="100"/>
          <a:sy n="47" d="100"/>
        </p:scale>
        <p:origin x="692"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34142" y="3644208"/>
            <a:ext cx="6987715" cy="916939"/>
          </a:xfrm>
          <a:prstGeom prst="rect">
            <a:avLst/>
          </a:prstGeom>
        </p:spPr>
        <p:txBody>
          <a:bodyPr wrap="square" lIns="0" tIns="0" rIns="0" bIns="0">
            <a:spAutoFit/>
          </a:bodyPr>
          <a:lstStyle>
            <a:lvl1pPr>
              <a:defRPr sz="5850" b="1" i="0">
                <a:solidFill>
                  <a:srgbClr val="C7436B"/>
                </a:solidFill>
                <a:latin typeface="KabelC Book"/>
                <a:cs typeface="KabelC Book"/>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C7436B"/>
                </a:solidFill>
                <a:latin typeface="KabelC Book"/>
                <a:cs typeface="KabelC 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C7436B"/>
                </a:solidFill>
                <a:latin typeface="KabelC Book"/>
                <a:cs typeface="KabelC Book"/>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C7436B"/>
                </a:solidFill>
                <a:latin typeface="KabelC Book"/>
                <a:cs typeface="Kabel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728200" y="1625600"/>
            <a:ext cx="5892799" cy="5892799"/>
          </a:xfrm>
          <a:prstGeom prst="rect">
            <a:avLst/>
          </a:prstGeom>
        </p:spPr>
      </p:pic>
      <p:pic>
        <p:nvPicPr>
          <p:cNvPr id="17" name="bg object 17"/>
          <p:cNvPicPr/>
          <p:nvPr/>
        </p:nvPicPr>
        <p:blipFill>
          <a:blip r:embed="rId3" cstate="print"/>
          <a:stretch>
            <a:fillRect/>
          </a:stretch>
        </p:blipFill>
        <p:spPr>
          <a:xfrm>
            <a:off x="635000" y="1625600"/>
            <a:ext cx="8889987" cy="58927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67351" y="2153298"/>
            <a:ext cx="8921297" cy="1507489"/>
          </a:xfrm>
          <a:prstGeom prst="rect">
            <a:avLst/>
          </a:prstGeom>
        </p:spPr>
        <p:txBody>
          <a:bodyPr wrap="square" lIns="0" tIns="0" rIns="0" bIns="0">
            <a:spAutoFit/>
          </a:bodyPr>
          <a:lstStyle>
            <a:lvl1pPr>
              <a:defRPr sz="5000" b="1" i="0">
                <a:solidFill>
                  <a:srgbClr val="C7436B"/>
                </a:solidFill>
                <a:latin typeface="KabelC Book"/>
                <a:cs typeface="KabelC Book"/>
              </a:defRPr>
            </a:lvl1pPr>
          </a:lstStyle>
          <a:p>
            <a:endParaRPr/>
          </a:p>
        </p:txBody>
      </p:sp>
      <p:sp>
        <p:nvSpPr>
          <p:cNvPr id="3" name="Holder 3"/>
          <p:cNvSpPr>
            <a:spLocks noGrp="1"/>
          </p:cNvSpPr>
          <p:nvPr>
            <p:ph type="body" idx="1"/>
          </p:nvPr>
        </p:nvSpPr>
        <p:spPr>
          <a:xfrm>
            <a:off x="652899" y="2505369"/>
            <a:ext cx="14950201" cy="35407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erthcityandtowns.co.uk/business-opportunities" TargetMode="External"/><Relationship Id="rId2" Type="http://schemas.openxmlformats.org/officeDocument/2006/relationships/hyperlink" Target="mailto:ERQueen@pkc.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6256000" cy="9144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2D1749"/>
          </a:solid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38100">
              <a:lnSpc>
                <a:spcPct val="100000"/>
              </a:lnSpc>
              <a:spcBef>
                <a:spcPts val="100"/>
              </a:spcBef>
              <a:tabLst>
                <a:tab pos="2279650" algn="l"/>
                <a:tab pos="3860800" algn="l"/>
                <a:tab pos="4514850" algn="l"/>
              </a:tabLst>
            </a:pPr>
            <a:r>
              <a:rPr dirty="0">
                <a:solidFill>
                  <a:srgbClr val="E4407B"/>
                </a:solidFill>
              </a:rPr>
              <a:t>PERTH	CITY	&amp;	</a:t>
            </a:r>
            <a:r>
              <a:rPr spc="-409" dirty="0">
                <a:solidFill>
                  <a:srgbClr val="E4407B"/>
                </a:solidFill>
              </a:rPr>
              <a:t>T</a:t>
            </a:r>
            <a:r>
              <a:rPr spc="-85" dirty="0">
                <a:solidFill>
                  <a:srgbClr val="E4407B"/>
                </a:solidFill>
              </a:rPr>
              <a:t>O</a:t>
            </a:r>
            <a:r>
              <a:rPr dirty="0">
                <a:solidFill>
                  <a:srgbClr val="E4407B"/>
                </a:solidFill>
              </a:rPr>
              <a:t>WNS</a:t>
            </a:r>
          </a:p>
        </p:txBody>
      </p:sp>
      <p:sp>
        <p:nvSpPr>
          <p:cNvPr id="4" name="object 4"/>
          <p:cNvSpPr txBox="1"/>
          <p:nvPr/>
        </p:nvSpPr>
        <p:spPr>
          <a:xfrm>
            <a:off x="4832724" y="4755414"/>
            <a:ext cx="6789133" cy="427681"/>
          </a:xfrm>
          <a:prstGeom prst="rect">
            <a:avLst/>
          </a:prstGeom>
        </p:spPr>
        <p:txBody>
          <a:bodyPr vert="horz" wrap="square" lIns="0" tIns="12065" rIns="0" bIns="0" rtlCol="0">
            <a:spAutoFit/>
          </a:bodyPr>
          <a:lstStyle/>
          <a:p>
            <a:pPr marL="12700">
              <a:lnSpc>
                <a:spcPct val="100000"/>
              </a:lnSpc>
              <a:spcBef>
                <a:spcPts val="95"/>
              </a:spcBef>
              <a:tabLst>
                <a:tab pos="2296160" algn="l"/>
                <a:tab pos="3386454" algn="l"/>
                <a:tab pos="5065395" algn="l"/>
              </a:tabLst>
            </a:pPr>
            <a:r>
              <a:rPr sz="2700" spc="235" dirty="0">
                <a:solidFill>
                  <a:srgbClr val="F48796"/>
                </a:solidFill>
                <a:latin typeface="KabelLTStd-Book"/>
                <a:cs typeface="KabelLTStd-Book"/>
              </a:rPr>
              <a:t>SUPPORTING	</a:t>
            </a:r>
            <a:r>
              <a:rPr sz="2700" spc="195" dirty="0">
                <a:solidFill>
                  <a:srgbClr val="F48796"/>
                </a:solidFill>
                <a:latin typeface="KabelLTStd-Book"/>
                <a:cs typeface="KabelLTStd-Book"/>
              </a:rPr>
              <a:t>YOUR	</a:t>
            </a:r>
            <a:r>
              <a:rPr sz="2700" spc="204" dirty="0">
                <a:solidFill>
                  <a:srgbClr val="F48796"/>
                </a:solidFill>
                <a:latin typeface="KabelLTStd-Book"/>
                <a:cs typeface="KabelLTStd-Book"/>
              </a:rPr>
              <a:t>TOURISM</a:t>
            </a:r>
            <a:r>
              <a:rPr lang="en-GB" sz="2700" spc="204" dirty="0">
                <a:solidFill>
                  <a:srgbClr val="F48796"/>
                </a:solidFill>
                <a:latin typeface="KabelLTStd-Book"/>
                <a:cs typeface="KabelLTStd-Book"/>
              </a:rPr>
              <a:t> </a:t>
            </a:r>
            <a:r>
              <a:rPr sz="2700" spc="229" dirty="0">
                <a:solidFill>
                  <a:srgbClr val="F48796"/>
                </a:solidFill>
                <a:latin typeface="KabelLTStd-Book"/>
                <a:cs typeface="KabelLTStd-Book"/>
              </a:rPr>
              <a:t>BUSINESS</a:t>
            </a:r>
            <a:r>
              <a:rPr sz="2700" spc="-380" dirty="0">
                <a:solidFill>
                  <a:srgbClr val="F48796"/>
                </a:solidFill>
                <a:latin typeface="KabelLTStd-Book"/>
                <a:cs typeface="KabelLTStd-Book"/>
              </a:rPr>
              <a:t> </a:t>
            </a:r>
            <a:endParaRPr sz="2700" dirty="0">
              <a:latin typeface="KabelLTStd-Book"/>
              <a:cs typeface="KabelLTStd-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9BCB53-24CD-C81C-4535-A5D8D9A269A8}"/>
              </a:ext>
            </a:extLst>
          </p:cNvPr>
          <p:cNvGrpSpPr/>
          <p:nvPr/>
        </p:nvGrpSpPr>
        <p:grpSpPr>
          <a:xfrm>
            <a:off x="1478986" y="2911915"/>
            <a:ext cx="3973763" cy="3857956"/>
            <a:chOff x="1182436" y="4084322"/>
            <a:chExt cx="3973763" cy="3857956"/>
          </a:xfrm>
        </p:grpSpPr>
        <p:sp>
          <p:nvSpPr>
            <p:cNvPr id="8" name="object 5">
              <a:extLst>
                <a:ext uri="{FF2B5EF4-FFF2-40B4-BE49-F238E27FC236}">
                  <a16:creationId xmlns:a16="http://schemas.microsoft.com/office/drawing/2014/main" id="{44C93B79-8CAB-7378-DB8B-42267BA657AC}"/>
                </a:ext>
              </a:extLst>
            </p:cNvPr>
            <p:cNvSpPr txBox="1"/>
            <p:nvPr/>
          </p:nvSpPr>
          <p:spPr>
            <a:xfrm>
              <a:off x="1208505" y="408432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2D1749"/>
                  </a:solidFill>
                  <a:latin typeface="Tahoma"/>
                  <a:cs typeface="Tahoma"/>
                </a:rPr>
                <a:t>Dry</a:t>
              </a:r>
              <a:r>
                <a:rPr sz="1800" b="1" spc="-114" dirty="0">
                  <a:solidFill>
                    <a:srgbClr val="2D1749"/>
                  </a:solidFill>
                  <a:latin typeface="Tahoma"/>
                  <a:cs typeface="Tahoma"/>
                </a:rPr>
                <a:t> </a:t>
              </a:r>
              <a:r>
                <a:rPr sz="1800" b="1" spc="70" dirty="0">
                  <a:solidFill>
                    <a:srgbClr val="2D1749"/>
                  </a:solidFill>
                  <a:latin typeface="Tahoma"/>
                  <a:cs typeface="Tahoma"/>
                </a:rPr>
                <a:t>January</a:t>
              </a:r>
              <a:endParaRPr sz="1800" dirty="0">
                <a:solidFill>
                  <a:srgbClr val="2D1749"/>
                </a:solidFill>
                <a:latin typeface="Tahoma"/>
                <a:cs typeface="Tahoma"/>
              </a:endParaRPr>
            </a:p>
          </p:txBody>
        </p:sp>
        <p:sp>
          <p:nvSpPr>
            <p:cNvPr id="9" name="object 6">
              <a:extLst>
                <a:ext uri="{FF2B5EF4-FFF2-40B4-BE49-F238E27FC236}">
                  <a16:creationId xmlns:a16="http://schemas.microsoft.com/office/drawing/2014/main" id="{5AD33167-D7BD-084A-144C-F448E3D99730}"/>
                </a:ext>
              </a:extLst>
            </p:cNvPr>
            <p:cNvSpPr txBox="1"/>
            <p:nvPr/>
          </p:nvSpPr>
          <p:spPr>
            <a:xfrm>
              <a:off x="1235242" y="4486445"/>
              <a:ext cx="1356895" cy="289823"/>
            </a:xfrm>
            <a:prstGeom prst="rect">
              <a:avLst/>
            </a:prstGeom>
          </p:spPr>
          <p:txBody>
            <a:bodyPr vert="horz" wrap="square" lIns="0" tIns="12700" rIns="0" bIns="0" rtlCol="0">
              <a:spAutoFit/>
            </a:bodyPr>
            <a:lstStyle/>
            <a:p>
              <a:pPr marL="12700">
                <a:lnSpc>
                  <a:spcPct val="100000"/>
                </a:lnSpc>
                <a:spcBef>
                  <a:spcPts val="100"/>
                </a:spcBef>
              </a:pPr>
              <a:r>
                <a:rPr sz="1800" b="1" spc="65" dirty="0">
                  <a:solidFill>
                    <a:srgbClr val="2D1749"/>
                  </a:solidFill>
                  <a:latin typeface="Tahoma"/>
                  <a:cs typeface="Tahoma"/>
                </a:rPr>
                <a:t>Veganuary</a:t>
              </a:r>
              <a:endParaRPr sz="1800" dirty="0">
                <a:solidFill>
                  <a:srgbClr val="2D1749"/>
                </a:solidFill>
                <a:latin typeface="Tahoma"/>
                <a:cs typeface="Tahoma"/>
              </a:endParaRPr>
            </a:p>
          </p:txBody>
        </p:sp>
        <p:sp>
          <p:nvSpPr>
            <p:cNvPr id="10" name="object 7">
              <a:extLst>
                <a:ext uri="{FF2B5EF4-FFF2-40B4-BE49-F238E27FC236}">
                  <a16:creationId xmlns:a16="http://schemas.microsoft.com/office/drawing/2014/main" id="{24717B9E-48A5-3EAA-1B5C-1DC48696BB28}"/>
                </a:ext>
              </a:extLst>
            </p:cNvPr>
            <p:cNvSpPr txBox="1"/>
            <p:nvPr/>
          </p:nvSpPr>
          <p:spPr>
            <a:xfrm>
              <a:off x="1193800" y="568008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2D1749"/>
                  </a:solidFill>
                  <a:latin typeface="Tahoma"/>
                  <a:cs typeface="Tahoma"/>
                </a:rPr>
                <a:t>Easter</a:t>
              </a:r>
              <a:r>
                <a:rPr sz="1800" b="1" spc="-80" dirty="0">
                  <a:solidFill>
                    <a:srgbClr val="2D1749"/>
                  </a:solidFill>
                  <a:latin typeface="Tahoma"/>
                  <a:cs typeface="Tahoma"/>
                </a:rPr>
                <a:t> </a:t>
              </a:r>
              <a:r>
                <a:rPr sz="1800" b="1" spc="45" dirty="0">
                  <a:solidFill>
                    <a:srgbClr val="2D1749"/>
                  </a:solidFill>
                  <a:latin typeface="Tahoma"/>
                  <a:cs typeface="Tahoma"/>
                </a:rPr>
                <a:t>Sunday</a:t>
              </a:r>
              <a:endParaRPr sz="1800" dirty="0">
                <a:solidFill>
                  <a:srgbClr val="2D1749"/>
                </a:solidFill>
                <a:latin typeface="Tahoma"/>
                <a:cs typeface="Tahoma"/>
              </a:endParaRPr>
            </a:p>
          </p:txBody>
        </p:sp>
        <p:sp>
          <p:nvSpPr>
            <p:cNvPr id="12" name="object 9">
              <a:extLst>
                <a:ext uri="{FF2B5EF4-FFF2-40B4-BE49-F238E27FC236}">
                  <a16:creationId xmlns:a16="http://schemas.microsoft.com/office/drawing/2014/main" id="{BB25A856-CE85-BFCD-1432-4C5D9E01E2F0}"/>
                </a:ext>
              </a:extLst>
            </p:cNvPr>
            <p:cNvSpPr txBox="1"/>
            <p:nvPr/>
          </p:nvSpPr>
          <p:spPr>
            <a:xfrm>
              <a:off x="1182436" y="6869607"/>
              <a:ext cx="2343047"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20" dirty="0">
                  <a:solidFill>
                    <a:srgbClr val="2D1749"/>
                  </a:solidFill>
                  <a:latin typeface="Tahoma"/>
                  <a:cs typeface="Tahoma"/>
                </a:rPr>
                <a:t> </a:t>
              </a:r>
              <a:r>
                <a:rPr sz="1800" b="1" dirty="0">
                  <a:solidFill>
                    <a:srgbClr val="2D1749"/>
                  </a:solidFill>
                  <a:latin typeface="Tahoma"/>
                  <a:cs typeface="Tahoma"/>
                </a:rPr>
                <a:t>Tourism</a:t>
              </a:r>
              <a:r>
                <a:rPr sz="1800" b="1" spc="135"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3" name="object 10">
              <a:extLst>
                <a:ext uri="{FF2B5EF4-FFF2-40B4-BE49-F238E27FC236}">
                  <a16:creationId xmlns:a16="http://schemas.microsoft.com/office/drawing/2014/main" id="{38416491-8A12-5582-02F2-F4338AA484AB}"/>
                </a:ext>
              </a:extLst>
            </p:cNvPr>
            <p:cNvSpPr txBox="1"/>
            <p:nvPr/>
          </p:nvSpPr>
          <p:spPr>
            <a:xfrm>
              <a:off x="1209842" y="4885842"/>
              <a:ext cx="1888958"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D1749"/>
                  </a:solidFill>
                  <a:latin typeface="Tahoma"/>
                  <a:cs typeface="Tahoma"/>
                </a:rPr>
                <a:t>Valentines</a:t>
              </a:r>
              <a:r>
                <a:rPr sz="1800" b="1" spc="34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5" name="object 12">
              <a:extLst>
                <a:ext uri="{FF2B5EF4-FFF2-40B4-BE49-F238E27FC236}">
                  <a16:creationId xmlns:a16="http://schemas.microsoft.com/office/drawing/2014/main" id="{1F5E5E05-E4EA-3B6F-624D-A15E03113413}"/>
                </a:ext>
              </a:extLst>
            </p:cNvPr>
            <p:cNvSpPr txBox="1"/>
            <p:nvPr/>
          </p:nvSpPr>
          <p:spPr>
            <a:xfrm>
              <a:off x="1182436" y="6086759"/>
              <a:ext cx="3895662"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Mental</a:t>
              </a:r>
              <a:r>
                <a:rPr sz="1800" b="1" spc="120" dirty="0">
                  <a:solidFill>
                    <a:srgbClr val="2D1749"/>
                  </a:solidFill>
                  <a:latin typeface="Tahoma"/>
                  <a:cs typeface="Tahoma"/>
                </a:rPr>
                <a:t> </a:t>
              </a:r>
              <a:r>
                <a:rPr sz="1800" b="1" dirty="0">
                  <a:solidFill>
                    <a:srgbClr val="2D1749"/>
                  </a:solidFill>
                  <a:latin typeface="Tahoma"/>
                  <a:cs typeface="Tahoma"/>
                </a:rPr>
                <a:t>Health</a:t>
              </a:r>
              <a:r>
                <a:rPr sz="1800" b="1" spc="110" dirty="0">
                  <a:solidFill>
                    <a:srgbClr val="2D1749"/>
                  </a:solidFill>
                  <a:latin typeface="Tahoma"/>
                  <a:cs typeface="Tahoma"/>
                </a:rPr>
                <a:t> </a:t>
              </a:r>
              <a:r>
                <a:rPr sz="1800" b="1" dirty="0">
                  <a:solidFill>
                    <a:srgbClr val="2D1749"/>
                  </a:solidFill>
                  <a:latin typeface="Tahoma"/>
                  <a:cs typeface="Tahoma"/>
                </a:rPr>
                <a:t>Awareness</a:t>
              </a:r>
              <a:r>
                <a:rPr sz="1800" b="1" spc="75" dirty="0">
                  <a:solidFill>
                    <a:srgbClr val="2D1749"/>
                  </a:solidFill>
                  <a:latin typeface="Tahoma"/>
                  <a:cs typeface="Tahoma"/>
                </a:rPr>
                <a:t> </a:t>
              </a:r>
              <a:r>
                <a:rPr sz="1800" b="1" spc="-20" dirty="0">
                  <a:solidFill>
                    <a:srgbClr val="2D1749"/>
                  </a:solidFill>
                  <a:latin typeface="Tahoma"/>
                  <a:cs typeface="Tahoma"/>
                </a:rPr>
                <a:t>Week</a:t>
              </a:r>
              <a:endParaRPr sz="1800" dirty="0">
                <a:solidFill>
                  <a:srgbClr val="2D1749"/>
                </a:solidFill>
                <a:latin typeface="Tahoma"/>
                <a:cs typeface="Tahoma"/>
              </a:endParaRPr>
            </a:p>
          </p:txBody>
        </p:sp>
        <p:sp>
          <p:nvSpPr>
            <p:cNvPr id="16" name="object 13">
              <a:extLst>
                <a:ext uri="{FF2B5EF4-FFF2-40B4-BE49-F238E27FC236}">
                  <a16:creationId xmlns:a16="http://schemas.microsoft.com/office/drawing/2014/main" id="{DAC344E8-DC0C-B5EE-BCD7-BBC6B96D98DE}"/>
                </a:ext>
              </a:extLst>
            </p:cNvPr>
            <p:cNvSpPr txBox="1"/>
            <p:nvPr/>
          </p:nvSpPr>
          <p:spPr>
            <a:xfrm>
              <a:off x="1182436" y="7261031"/>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45" dirty="0">
                  <a:solidFill>
                    <a:srgbClr val="2D1749"/>
                  </a:solidFill>
                  <a:latin typeface="Tahoma"/>
                  <a:cs typeface="Tahoma"/>
                </a:rPr>
                <a:t> </a:t>
              </a:r>
              <a:r>
                <a:rPr sz="1800" b="1" dirty="0">
                  <a:solidFill>
                    <a:srgbClr val="2D1749"/>
                  </a:solidFill>
                  <a:latin typeface="Tahoma"/>
                  <a:cs typeface="Tahoma"/>
                </a:rPr>
                <a:t>Mental</a:t>
              </a:r>
              <a:r>
                <a:rPr sz="1800" b="1" spc="20" dirty="0">
                  <a:solidFill>
                    <a:srgbClr val="2D1749"/>
                  </a:solidFill>
                  <a:latin typeface="Tahoma"/>
                  <a:cs typeface="Tahoma"/>
                </a:rPr>
                <a:t> </a:t>
              </a:r>
              <a:r>
                <a:rPr sz="1800" b="1" dirty="0">
                  <a:solidFill>
                    <a:srgbClr val="2D1749"/>
                  </a:solidFill>
                  <a:latin typeface="Tahoma"/>
                  <a:cs typeface="Tahoma"/>
                </a:rPr>
                <a:t>Health</a:t>
              </a:r>
              <a:r>
                <a:rPr sz="1800" b="1" spc="5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7" name="object 14">
              <a:extLst>
                <a:ext uri="{FF2B5EF4-FFF2-40B4-BE49-F238E27FC236}">
                  <a16:creationId xmlns:a16="http://schemas.microsoft.com/office/drawing/2014/main" id="{25582D1E-AD62-E839-2C1F-94F7B0F158DC}"/>
                </a:ext>
              </a:extLst>
            </p:cNvPr>
            <p:cNvSpPr txBox="1"/>
            <p:nvPr/>
          </p:nvSpPr>
          <p:spPr>
            <a:xfrm>
              <a:off x="1193799" y="5285239"/>
              <a:ext cx="3962400" cy="289823"/>
            </a:xfrm>
            <a:prstGeom prst="rect">
              <a:avLst/>
            </a:prstGeom>
          </p:spPr>
          <p:txBody>
            <a:bodyPr vert="horz" wrap="square" lIns="0" tIns="12700" rIns="0" bIns="0" rtlCol="0">
              <a:spAutoFit/>
            </a:bodyPr>
            <a:lstStyle/>
            <a:p>
              <a:pPr marL="12700">
                <a:lnSpc>
                  <a:spcPct val="100000"/>
                </a:lnSpc>
                <a:spcBef>
                  <a:spcPts val="100"/>
                </a:spcBef>
              </a:pPr>
              <a:r>
                <a:rPr lang="en-GB" sz="1800" b="1" dirty="0">
                  <a:solidFill>
                    <a:srgbClr val="C7436B"/>
                  </a:solidFill>
                  <a:latin typeface="Tahoma"/>
                  <a:cs typeface="Tahoma"/>
                </a:rPr>
                <a:t>Perth Museum Opening Weekend</a:t>
              </a:r>
              <a:endParaRPr sz="1800" b="1" dirty="0">
                <a:solidFill>
                  <a:srgbClr val="C7436B"/>
                </a:solidFill>
                <a:latin typeface="Tahoma"/>
                <a:cs typeface="Tahoma"/>
              </a:endParaRPr>
            </a:p>
          </p:txBody>
        </p:sp>
        <p:sp>
          <p:nvSpPr>
            <p:cNvPr id="19" name="object 16">
              <a:extLst>
                <a:ext uri="{FF2B5EF4-FFF2-40B4-BE49-F238E27FC236}">
                  <a16:creationId xmlns:a16="http://schemas.microsoft.com/office/drawing/2014/main" id="{0E3C5714-CAAB-F1AA-88E4-5240DB8AB550}"/>
                </a:ext>
              </a:extLst>
            </p:cNvPr>
            <p:cNvSpPr txBox="1"/>
            <p:nvPr/>
          </p:nvSpPr>
          <p:spPr>
            <a:xfrm>
              <a:off x="1182436" y="6478183"/>
              <a:ext cx="3460645" cy="289823"/>
            </a:xfrm>
            <a:prstGeom prst="rect">
              <a:avLst/>
            </a:prstGeom>
          </p:spPr>
          <p:txBody>
            <a:bodyPr vert="horz" wrap="square" lIns="0" tIns="12700" rIns="0" bIns="0" rtlCol="0">
              <a:spAutoFit/>
            </a:bodyPr>
            <a:lstStyle/>
            <a:p>
              <a:pPr>
                <a:lnSpc>
                  <a:spcPct val="100000"/>
                </a:lnSpc>
                <a:spcBef>
                  <a:spcPts val="100"/>
                </a:spcBef>
              </a:pPr>
              <a:r>
                <a:rPr sz="1800" b="1" spc="45" dirty="0">
                  <a:solidFill>
                    <a:srgbClr val="2D1749"/>
                  </a:solidFill>
                  <a:latin typeface="Tahoma"/>
                  <a:cs typeface="Tahoma"/>
                </a:rPr>
                <a:t>Accessibility</a:t>
              </a:r>
              <a:r>
                <a:rPr sz="1800" b="1" spc="15" dirty="0">
                  <a:solidFill>
                    <a:srgbClr val="2D1749"/>
                  </a:solidFill>
                  <a:latin typeface="Tahoma"/>
                  <a:cs typeface="Tahoma"/>
                </a:rPr>
                <a:t> </a:t>
              </a:r>
              <a:r>
                <a:rPr sz="1800" b="1" dirty="0">
                  <a:solidFill>
                    <a:srgbClr val="2D1749"/>
                  </a:solidFill>
                  <a:latin typeface="Tahoma"/>
                  <a:cs typeface="Tahoma"/>
                </a:rPr>
                <a:t>Awareness</a:t>
              </a:r>
              <a:r>
                <a:rPr sz="1800" b="1" spc="190" dirty="0">
                  <a:solidFill>
                    <a:srgbClr val="2D1749"/>
                  </a:solidFill>
                  <a:latin typeface="Tahoma"/>
                  <a:cs typeface="Tahoma"/>
                </a:rPr>
                <a:t> </a:t>
              </a:r>
              <a:r>
                <a:rPr sz="1800" b="1" spc="-25" dirty="0">
                  <a:solidFill>
                    <a:srgbClr val="2D1749"/>
                  </a:solidFill>
                  <a:latin typeface="Tahoma"/>
                  <a:cs typeface="Tahoma"/>
                </a:rPr>
                <a:t>Da</a:t>
              </a:r>
              <a:r>
                <a:rPr lang="en-GB" sz="1800" b="1" spc="-25" dirty="0">
                  <a:solidFill>
                    <a:srgbClr val="2D1749"/>
                  </a:solidFill>
                  <a:latin typeface="Tahoma"/>
                  <a:cs typeface="Tahoma"/>
                </a:rPr>
                <a:t>y</a:t>
              </a:r>
              <a:endParaRPr sz="1800" dirty="0">
                <a:solidFill>
                  <a:srgbClr val="2D1749"/>
                </a:solidFill>
                <a:latin typeface="Tahoma"/>
                <a:cs typeface="Tahoma"/>
              </a:endParaRPr>
            </a:p>
          </p:txBody>
        </p:sp>
        <p:sp>
          <p:nvSpPr>
            <p:cNvPr id="20" name="object 17">
              <a:extLst>
                <a:ext uri="{FF2B5EF4-FFF2-40B4-BE49-F238E27FC236}">
                  <a16:creationId xmlns:a16="http://schemas.microsoft.com/office/drawing/2014/main" id="{54DD8202-ACE7-9887-CC47-E75D61D404BA}"/>
                </a:ext>
              </a:extLst>
            </p:cNvPr>
            <p:cNvSpPr txBox="1"/>
            <p:nvPr/>
          </p:nvSpPr>
          <p:spPr>
            <a:xfrm>
              <a:off x="1208505" y="7652455"/>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Small</a:t>
              </a:r>
              <a:r>
                <a:rPr sz="1800" b="1" spc="105" dirty="0">
                  <a:solidFill>
                    <a:srgbClr val="2D1749"/>
                  </a:solidFill>
                  <a:latin typeface="Tahoma"/>
                  <a:cs typeface="Tahoma"/>
                </a:rPr>
                <a:t> </a:t>
              </a:r>
              <a:r>
                <a:rPr sz="1800" b="1" dirty="0">
                  <a:solidFill>
                    <a:srgbClr val="2D1749"/>
                  </a:solidFill>
                  <a:latin typeface="Tahoma"/>
                  <a:cs typeface="Tahoma"/>
                </a:rPr>
                <a:t>Business</a:t>
              </a:r>
              <a:r>
                <a:rPr sz="1800" b="1" spc="105" dirty="0">
                  <a:solidFill>
                    <a:srgbClr val="2D1749"/>
                  </a:solidFill>
                  <a:latin typeface="Tahoma"/>
                  <a:cs typeface="Tahoma"/>
                </a:rPr>
                <a:t> </a:t>
              </a:r>
              <a:r>
                <a:rPr sz="1800" b="1" spc="-10" dirty="0">
                  <a:solidFill>
                    <a:srgbClr val="2D1749"/>
                  </a:solidFill>
                  <a:latin typeface="Tahoma"/>
                  <a:cs typeface="Tahoma"/>
                </a:rPr>
                <a:t>Saturday</a:t>
              </a:r>
              <a:endParaRPr sz="1800" dirty="0">
                <a:solidFill>
                  <a:srgbClr val="2D1749"/>
                </a:solidFill>
                <a:latin typeface="Tahoma"/>
                <a:cs typeface="Tahoma"/>
              </a:endParaRPr>
            </a:p>
          </p:txBody>
        </p:sp>
      </p:grpSp>
      <p:sp>
        <p:nvSpPr>
          <p:cNvPr id="21" name="object 4">
            <a:extLst>
              <a:ext uri="{FF2B5EF4-FFF2-40B4-BE49-F238E27FC236}">
                <a16:creationId xmlns:a16="http://schemas.microsoft.com/office/drawing/2014/main" id="{D0D852A6-B3E6-566E-1999-F97851C931E6}"/>
              </a:ext>
            </a:extLst>
          </p:cNvPr>
          <p:cNvSpPr txBox="1">
            <a:spLocks noGrp="1"/>
          </p:cNvSpPr>
          <p:nvPr>
            <p:ph type="title"/>
          </p:nvPr>
        </p:nvSpPr>
        <p:spPr>
          <a:xfrm>
            <a:off x="1193799" y="388827"/>
            <a:ext cx="13563601" cy="1778692"/>
          </a:xfrm>
          <a:prstGeom prst="rect">
            <a:avLst/>
          </a:prstGeom>
        </p:spPr>
        <p:txBody>
          <a:bodyPr vert="horz" wrap="square" lIns="0" tIns="237490" rIns="0" bIns="0" rtlCol="0">
            <a:spAutoFit/>
          </a:bodyPr>
          <a:lstStyle/>
          <a:p>
            <a:pPr marL="12700">
              <a:lnSpc>
                <a:spcPct val="100000"/>
              </a:lnSpc>
              <a:spcBef>
                <a:spcPts val="1870"/>
              </a:spcBef>
              <a:tabLst>
                <a:tab pos="875030" algn="l"/>
                <a:tab pos="3281045" algn="l"/>
                <a:tab pos="6202045" algn="l"/>
              </a:tabLst>
            </a:pPr>
            <a:r>
              <a:rPr lang="en-GB" dirty="0"/>
              <a:t>Four Media |Campaign Ideation October to December</a:t>
            </a:r>
            <a:endParaRPr dirty="0"/>
          </a:p>
        </p:txBody>
      </p:sp>
      <p:sp>
        <p:nvSpPr>
          <p:cNvPr id="23" name="TextBox 22">
            <a:extLst>
              <a:ext uri="{FF2B5EF4-FFF2-40B4-BE49-F238E27FC236}">
                <a16:creationId xmlns:a16="http://schemas.microsoft.com/office/drawing/2014/main" id="{B86AB67D-3F5F-8473-CB23-70FD08EB0F47}"/>
              </a:ext>
            </a:extLst>
          </p:cNvPr>
          <p:cNvSpPr txBox="1"/>
          <p:nvPr/>
        </p:nvSpPr>
        <p:spPr>
          <a:xfrm>
            <a:off x="6383652" y="1870849"/>
            <a:ext cx="8409173" cy="5940088"/>
          </a:xfrm>
          <a:prstGeom prst="rect">
            <a:avLst/>
          </a:prstGeom>
          <a:noFill/>
        </p:spPr>
        <p:txBody>
          <a:bodyPr wrap="square" rtlCol="0">
            <a:spAutoFit/>
          </a:bodyPr>
          <a:lstStyle/>
          <a:p>
            <a:r>
              <a:rPr lang="en-GB" sz="2000" b="0" i="0" dirty="0">
                <a:solidFill>
                  <a:srgbClr val="2D1749"/>
                </a:solidFill>
                <a:effectLst/>
                <a:latin typeface="Kabel Bk BT"/>
              </a:rPr>
              <a:t>Celebrate Spooktacular Halloween and Magical Christmas Moments in Perth and Its surroundings! </a:t>
            </a:r>
            <a:endParaRPr lang="en-GB" sz="2000" dirty="0">
              <a:solidFill>
                <a:srgbClr val="2D1749"/>
              </a:solidFill>
              <a:effectLst/>
              <a:latin typeface="Kabel Bk BT"/>
            </a:endParaRPr>
          </a:p>
          <a:p>
            <a:endParaRPr lang="en-GB" sz="2000" b="0" i="0" dirty="0">
              <a:solidFill>
                <a:srgbClr val="2D1749"/>
              </a:solidFill>
              <a:effectLst/>
              <a:latin typeface="Kabel Bk BT"/>
            </a:endParaRPr>
          </a:p>
          <a:p>
            <a:r>
              <a:rPr lang="en-GB" sz="2000" b="0" i="0" dirty="0">
                <a:solidFill>
                  <a:srgbClr val="2D1749"/>
                </a:solidFill>
                <a:effectLst/>
                <a:latin typeface="Kabel Bk BT"/>
              </a:rPr>
              <a:t>Prepare for a thrilling Halloween season filled with spooky delights and unearthly adventures throughout October. Join us for haunted tours, eerie storytelling, and festive gatherings that promise chills and thrills for all ages. Embrace the spirit of Halloween with family-friendly events, costume contests, and spooky surprises around every corner.</a:t>
            </a:r>
            <a:endParaRPr lang="en-GB" sz="2000" dirty="0">
              <a:solidFill>
                <a:srgbClr val="2D1749"/>
              </a:solidFill>
              <a:effectLst/>
              <a:latin typeface="Kabel Bk BT"/>
            </a:endParaRPr>
          </a:p>
          <a:p>
            <a:endParaRPr lang="en-GB" sz="2000" b="0" i="0" dirty="0">
              <a:solidFill>
                <a:srgbClr val="2D1749"/>
              </a:solidFill>
              <a:effectLst/>
              <a:latin typeface="Kabel Bk BT"/>
            </a:endParaRPr>
          </a:p>
          <a:p>
            <a:r>
              <a:rPr lang="en-GB" sz="2000" b="0" i="0" dirty="0">
                <a:solidFill>
                  <a:srgbClr val="2D1749"/>
                </a:solidFill>
                <a:effectLst/>
                <a:latin typeface="Kabel Bk BT"/>
              </a:rPr>
              <a:t>As the air turns crisp and winter sets in, Perth transforms into a winter wonderland for the Christmas season. Experience the magic of Christmas with enchanting markets, dazzling light displays, and joyful festivities starting from late November. </a:t>
            </a:r>
          </a:p>
          <a:p>
            <a:endParaRPr lang="en-GB" sz="2000" dirty="0">
              <a:solidFill>
                <a:srgbClr val="2D1749"/>
              </a:solidFill>
              <a:latin typeface="Kabel Bk BT"/>
            </a:endParaRPr>
          </a:p>
          <a:p>
            <a:r>
              <a:rPr lang="en-GB" sz="2000" b="0" i="0" dirty="0">
                <a:solidFill>
                  <a:srgbClr val="2D1749"/>
                </a:solidFill>
                <a:effectLst/>
                <a:latin typeface="Kabel Bk BT"/>
              </a:rPr>
              <a:t>Immerse yourself in the holiday spirit with carol singing, Santa's grottos, and artisanal crafts at bustling Christmas markets. Enjoy ice skating, festive performances, and heartwarming community events that capture the essence of the season.</a:t>
            </a:r>
            <a:endParaRPr lang="en-GB" sz="2000" dirty="0">
              <a:solidFill>
                <a:srgbClr val="2D1749"/>
              </a:solidFill>
              <a:effectLst/>
              <a:latin typeface="Kabel Bk BT"/>
            </a:endParaRPr>
          </a:p>
          <a:p>
            <a:endParaRPr lang="en-GB" sz="2000" dirty="0">
              <a:solidFill>
                <a:srgbClr val="2D1749"/>
              </a:solidFill>
              <a:effectLst/>
              <a:latin typeface="YAE5fPSY9qM 0"/>
            </a:endParaRPr>
          </a:p>
        </p:txBody>
      </p:sp>
      <p:cxnSp>
        <p:nvCxnSpPr>
          <p:cNvPr id="25" name="Straight Connector 24">
            <a:extLst>
              <a:ext uri="{FF2B5EF4-FFF2-40B4-BE49-F238E27FC236}">
                <a16:creationId xmlns:a16="http://schemas.microsoft.com/office/drawing/2014/main" id="{C01D3C29-EA3D-D6BE-DA60-700E24EF1D1A}"/>
              </a:ext>
            </a:extLst>
          </p:cNvPr>
          <p:cNvCxnSpPr>
            <a:cxnSpLocks/>
          </p:cNvCxnSpPr>
          <p:nvPr/>
        </p:nvCxnSpPr>
        <p:spPr>
          <a:xfrm>
            <a:off x="5918200" y="1870849"/>
            <a:ext cx="0" cy="5672951"/>
          </a:xfrm>
          <a:prstGeom prst="line">
            <a:avLst/>
          </a:prstGeom>
          <a:ln>
            <a:solidFill>
              <a:srgbClr val="C743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4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D0D852A6-B3E6-566E-1999-F97851C931E6}"/>
              </a:ext>
            </a:extLst>
          </p:cNvPr>
          <p:cNvSpPr txBox="1">
            <a:spLocks noGrp="1"/>
          </p:cNvSpPr>
          <p:nvPr>
            <p:ph type="title"/>
          </p:nvPr>
        </p:nvSpPr>
        <p:spPr>
          <a:xfrm>
            <a:off x="811789" y="457200"/>
            <a:ext cx="12268199" cy="1009251"/>
          </a:xfrm>
          <a:prstGeom prst="rect">
            <a:avLst/>
          </a:prstGeom>
        </p:spPr>
        <p:txBody>
          <a:bodyPr vert="horz" wrap="square" lIns="0" tIns="237490" rIns="0" bIns="0" rtlCol="0">
            <a:spAutoFit/>
          </a:bodyPr>
          <a:lstStyle/>
          <a:p>
            <a:pPr marL="12700">
              <a:lnSpc>
                <a:spcPct val="100000"/>
              </a:lnSpc>
              <a:spcBef>
                <a:spcPts val="1870"/>
              </a:spcBef>
              <a:tabLst>
                <a:tab pos="875030" algn="l"/>
                <a:tab pos="3281045" algn="l"/>
                <a:tab pos="6202045" algn="l"/>
              </a:tabLst>
            </a:pPr>
            <a:r>
              <a:rPr lang="en-GB" dirty="0"/>
              <a:t>Perth Museum | Opening March 2024</a:t>
            </a:r>
            <a:endParaRPr dirty="0"/>
          </a:p>
        </p:txBody>
      </p:sp>
      <p:sp>
        <p:nvSpPr>
          <p:cNvPr id="23" name="TextBox 22">
            <a:extLst>
              <a:ext uri="{FF2B5EF4-FFF2-40B4-BE49-F238E27FC236}">
                <a16:creationId xmlns:a16="http://schemas.microsoft.com/office/drawing/2014/main" id="{B86AB67D-3F5F-8473-CB23-70FD08EB0F47}"/>
              </a:ext>
            </a:extLst>
          </p:cNvPr>
          <p:cNvSpPr txBox="1"/>
          <p:nvPr/>
        </p:nvSpPr>
        <p:spPr>
          <a:xfrm>
            <a:off x="6451600" y="1752600"/>
            <a:ext cx="8340558" cy="5016758"/>
          </a:xfrm>
          <a:prstGeom prst="rect">
            <a:avLst/>
          </a:prstGeom>
          <a:noFill/>
        </p:spPr>
        <p:txBody>
          <a:bodyPr wrap="square" rtlCol="0">
            <a:spAutoFit/>
          </a:bodyPr>
          <a:lstStyle/>
          <a:p>
            <a:r>
              <a:rPr lang="en-GB" sz="2000" b="1" i="0" dirty="0">
                <a:solidFill>
                  <a:srgbClr val="2D1749"/>
                </a:solidFill>
                <a:effectLst/>
                <a:latin typeface="Kabel Bk BT"/>
              </a:rPr>
              <a:t>The new Perth Museum will open its doors on </a:t>
            </a:r>
            <a:r>
              <a:rPr lang="en-GB" sz="2000" b="1" i="0" dirty="0">
                <a:solidFill>
                  <a:srgbClr val="C7436B"/>
                </a:solidFill>
                <a:effectLst/>
                <a:latin typeface="Kabel Bk BT"/>
              </a:rPr>
              <a:t>Saturday 30 March 2024 </a:t>
            </a:r>
            <a:r>
              <a:rPr lang="en-GB" sz="2000" b="1" i="0" dirty="0">
                <a:solidFill>
                  <a:srgbClr val="2D1749"/>
                </a:solidFill>
                <a:effectLst/>
                <a:latin typeface="Kabel Bk BT"/>
              </a:rPr>
              <a:t>after a £27 million redevelopment project. This world-class cultural and heritage attraction will highlight the fascinating objects and stories that put Perth and Kinross at the centre of Scotland’s story.</a:t>
            </a:r>
          </a:p>
          <a:p>
            <a:endParaRPr lang="en-GB" sz="2000" b="1" dirty="0">
              <a:solidFill>
                <a:srgbClr val="2D1749"/>
              </a:solidFill>
              <a:latin typeface="Kabel Bk BT"/>
            </a:endParaRPr>
          </a:p>
          <a:p>
            <a:pPr algn="l" fontAlgn="base"/>
            <a:r>
              <a:rPr lang="en-GB" sz="2000" b="1" i="0" dirty="0">
                <a:solidFill>
                  <a:srgbClr val="2D1749"/>
                </a:solidFill>
                <a:effectLst/>
                <a:latin typeface="Kabel Bk BT"/>
              </a:rPr>
              <a:t>The Stone of Destiny</a:t>
            </a:r>
          </a:p>
          <a:p>
            <a:r>
              <a:rPr lang="en-GB" sz="2000" b="0" i="0" dirty="0">
                <a:solidFill>
                  <a:srgbClr val="2D1749"/>
                </a:solidFill>
                <a:effectLst/>
                <a:latin typeface="InterRegular"/>
              </a:rPr>
              <a:t>At </a:t>
            </a:r>
            <a:r>
              <a:rPr lang="en-GB" sz="2000" dirty="0">
                <a:solidFill>
                  <a:srgbClr val="2D1749"/>
                </a:solidFill>
                <a:latin typeface="InterRegular"/>
              </a:rPr>
              <a:t>the</a:t>
            </a:r>
            <a:r>
              <a:rPr lang="en-GB" sz="2000" b="0" i="0" dirty="0">
                <a:solidFill>
                  <a:srgbClr val="2D1749"/>
                </a:solidFill>
                <a:effectLst/>
                <a:latin typeface="InterRegular"/>
              </a:rPr>
              <a:t> heart of the Museum will sit the Stone of Destiny, also known as the Stone of Scone, one of Scotland and the UK’s most significant historical objects. Returning to Perthshire for the first time in over 700 years, the Stone will be the centrepiece of the new Museum and will be free for all to view.</a:t>
            </a:r>
          </a:p>
          <a:p>
            <a:pPr algn="l" fontAlgn="base"/>
            <a:endParaRPr lang="en-GB" sz="2000" b="1" i="0" dirty="0">
              <a:solidFill>
                <a:srgbClr val="2D1749"/>
              </a:solidFill>
              <a:effectLst/>
              <a:latin typeface="Kabel Bk BT"/>
            </a:endParaRPr>
          </a:p>
          <a:p>
            <a:pPr algn="l" fontAlgn="base"/>
            <a:r>
              <a:rPr lang="en-GB" sz="2000" b="1" i="0" dirty="0">
                <a:solidFill>
                  <a:srgbClr val="2D1749"/>
                </a:solidFill>
                <a:effectLst/>
                <a:latin typeface="Kabel Bk BT"/>
              </a:rPr>
              <a:t>Unicorn | The Debut Exhibition | 30 Mar – 22 Sept 2024</a:t>
            </a:r>
          </a:p>
          <a:p>
            <a:pPr algn="l" fontAlgn="base"/>
            <a:r>
              <a:rPr lang="en-GB" sz="2000" b="0" i="0" dirty="0">
                <a:solidFill>
                  <a:srgbClr val="2D1749"/>
                </a:solidFill>
                <a:effectLst/>
                <a:latin typeface="Kabel Bk BT"/>
              </a:rPr>
              <a:t>Be enchanted by </a:t>
            </a:r>
            <a:r>
              <a:rPr lang="en-GB" sz="2000" b="0" i="1" dirty="0">
                <a:solidFill>
                  <a:srgbClr val="2D1749"/>
                </a:solidFill>
                <a:effectLst/>
                <a:latin typeface="Kabel Bk BT"/>
              </a:rPr>
              <a:t>Unicorn</a:t>
            </a:r>
            <a:r>
              <a:rPr lang="en-GB" sz="2000" b="0" i="0" dirty="0">
                <a:solidFill>
                  <a:srgbClr val="2D1749"/>
                </a:solidFill>
                <a:effectLst/>
                <a:latin typeface="Kabel Bk BT"/>
              </a:rPr>
              <a:t>, the debut exhibition at the new Perth Museum exploring the story of Scotland’s national animal. Explore the rich significance of this beloved mythical creature from antiquity to the present day, through art, science, social movements, and popular culture. </a:t>
            </a:r>
            <a:endParaRPr lang="en-GB" sz="2000" i="0" dirty="0">
              <a:solidFill>
                <a:srgbClr val="2D1749"/>
              </a:solidFill>
              <a:effectLst/>
              <a:latin typeface="Kabel Bk BT"/>
            </a:endParaRPr>
          </a:p>
        </p:txBody>
      </p:sp>
      <p:cxnSp>
        <p:nvCxnSpPr>
          <p:cNvPr id="25" name="Straight Connector 24">
            <a:extLst>
              <a:ext uri="{FF2B5EF4-FFF2-40B4-BE49-F238E27FC236}">
                <a16:creationId xmlns:a16="http://schemas.microsoft.com/office/drawing/2014/main" id="{C01D3C29-EA3D-D6BE-DA60-700E24EF1D1A}"/>
              </a:ext>
            </a:extLst>
          </p:cNvPr>
          <p:cNvCxnSpPr>
            <a:cxnSpLocks/>
          </p:cNvCxnSpPr>
          <p:nvPr/>
        </p:nvCxnSpPr>
        <p:spPr>
          <a:xfrm>
            <a:off x="5994400" y="1752600"/>
            <a:ext cx="0" cy="6555641"/>
          </a:xfrm>
          <a:prstGeom prst="line">
            <a:avLst/>
          </a:prstGeom>
          <a:ln>
            <a:solidFill>
              <a:srgbClr val="C7436B"/>
            </a:solidFill>
          </a:ln>
        </p:spPr>
        <p:style>
          <a:lnRef idx="1">
            <a:schemeClr val="accent1"/>
          </a:lnRef>
          <a:fillRef idx="0">
            <a:schemeClr val="accent1"/>
          </a:fillRef>
          <a:effectRef idx="0">
            <a:schemeClr val="accent1"/>
          </a:effectRef>
          <a:fontRef idx="minor">
            <a:schemeClr val="tx1"/>
          </a:fontRef>
        </p:style>
      </p:cxnSp>
      <p:pic>
        <p:nvPicPr>
          <p:cNvPr id="14" name="Picture 13" descr="A building with many windows and columns&#10;&#10;Description automatically generated">
            <a:extLst>
              <a:ext uri="{FF2B5EF4-FFF2-40B4-BE49-F238E27FC236}">
                <a16:creationId xmlns:a16="http://schemas.microsoft.com/office/drawing/2014/main" id="{F2E99132-2BE4-15F9-828E-5A0F29467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89" y="1756611"/>
            <a:ext cx="4725411" cy="3276600"/>
          </a:xfrm>
          <a:prstGeom prst="rect">
            <a:avLst/>
          </a:prstGeom>
        </p:spPr>
      </p:pic>
      <p:pic>
        <p:nvPicPr>
          <p:cNvPr id="22" name="Picture 21" descr="A close up of a crystal&#10;&#10;Description automatically generated">
            <a:extLst>
              <a:ext uri="{FF2B5EF4-FFF2-40B4-BE49-F238E27FC236}">
                <a16:creationId xmlns:a16="http://schemas.microsoft.com/office/drawing/2014/main" id="{661BB01D-B5E0-7C00-C78E-65F55FE2C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89" y="5207533"/>
            <a:ext cx="4725411" cy="3078900"/>
          </a:xfrm>
          <a:prstGeom prst="rect">
            <a:avLst/>
          </a:prstGeom>
        </p:spPr>
      </p:pic>
      <p:sp>
        <p:nvSpPr>
          <p:cNvPr id="26" name="TextBox 25">
            <a:extLst>
              <a:ext uri="{FF2B5EF4-FFF2-40B4-BE49-F238E27FC236}">
                <a16:creationId xmlns:a16="http://schemas.microsoft.com/office/drawing/2014/main" id="{BF561235-4506-C58E-657D-DC8BD79A632B}"/>
              </a:ext>
            </a:extLst>
          </p:cNvPr>
          <p:cNvSpPr txBox="1"/>
          <p:nvPr/>
        </p:nvSpPr>
        <p:spPr>
          <a:xfrm>
            <a:off x="6474326" y="7014277"/>
            <a:ext cx="8127330" cy="754245"/>
          </a:xfrm>
          <a:prstGeom prst="rect">
            <a:avLst/>
          </a:prstGeom>
          <a:noFill/>
        </p:spPr>
        <p:txBody>
          <a:bodyPr wrap="square">
            <a:spAutoFit/>
          </a:bodyPr>
          <a:lstStyle/>
          <a:p>
            <a:pPr marL="12700" marR="5080">
              <a:lnSpc>
                <a:spcPct val="100600"/>
              </a:lnSpc>
              <a:spcBef>
                <a:spcPts val="2085"/>
              </a:spcBef>
            </a:pPr>
            <a:r>
              <a:rPr lang="en-GB" sz="4400" b="1" dirty="0">
                <a:solidFill>
                  <a:srgbClr val="C7436B"/>
                </a:solidFill>
                <a:latin typeface="Kabel Bk BT"/>
                <a:cs typeface="Kabel Bk BT"/>
              </a:rPr>
              <a:t>www.perthmuseum.co.uk</a:t>
            </a:r>
            <a:endParaRPr lang="en-GB" sz="4400" b="1" spc="-465" dirty="0">
              <a:solidFill>
                <a:srgbClr val="C7436B"/>
              </a:solidFill>
              <a:latin typeface="Kabel Bk BT"/>
              <a:cs typeface="Kabel Bk BT"/>
            </a:endParaRPr>
          </a:p>
        </p:txBody>
      </p:sp>
    </p:spTree>
    <p:extLst>
      <p:ext uri="{BB962C8B-B14F-4D97-AF65-F5344CB8AC3E}">
        <p14:creationId xmlns:p14="http://schemas.microsoft.com/office/powerpoint/2010/main" val="145484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675" y="0"/>
            <a:ext cx="16256000" cy="9144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2D1749"/>
          </a:solidFill>
        </p:spPr>
        <p:txBody>
          <a:bodyPr wrap="square" lIns="0" tIns="0" rIns="0" bIns="0" rtlCol="0"/>
          <a:lstStyle/>
          <a:p>
            <a:endParaRPr/>
          </a:p>
        </p:txBody>
      </p:sp>
      <p:sp>
        <p:nvSpPr>
          <p:cNvPr id="3" name="object 3"/>
          <p:cNvSpPr txBox="1">
            <a:spLocks noGrp="1"/>
          </p:cNvSpPr>
          <p:nvPr>
            <p:ph type="title"/>
          </p:nvPr>
        </p:nvSpPr>
        <p:spPr>
          <a:xfrm>
            <a:off x="3002076" y="2165502"/>
            <a:ext cx="10251848" cy="1060547"/>
          </a:xfrm>
          <a:prstGeom prst="rect">
            <a:avLst/>
          </a:prstGeom>
        </p:spPr>
        <p:txBody>
          <a:bodyPr vert="horz" wrap="square" lIns="0" tIns="135890" rIns="0" bIns="0" rtlCol="0">
            <a:spAutoFit/>
          </a:bodyPr>
          <a:lstStyle/>
          <a:p>
            <a:pPr algn="ctr">
              <a:lnSpc>
                <a:spcPct val="100000"/>
              </a:lnSpc>
              <a:spcBef>
                <a:spcPts val="1070"/>
              </a:spcBef>
              <a:tabLst>
                <a:tab pos="862330" algn="l"/>
                <a:tab pos="3268345" algn="l"/>
                <a:tab pos="6189345" algn="l"/>
              </a:tabLst>
            </a:pPr>
            <a:r>
              <a:rPr lang="en-GB" sz="6000" b="0" dirty="0">
                <a:solidFill>
                  <a:srgbClr val="E4407B"/>
                </a:solidFill>
              </a:rPr>
              <a:t>Perth City &amp; Towns B2B Contact</a:t>
            </a:r>
            <a:endParaRPr sz="6000" b="0" dirty="0">
              <a:latin typeface="KabelLTStd-Heavy"/>
              <a:cs typeface="KabelLTStd-Heavy"/>
            </a:endParaRPr>
          </a:p>
        </p:txBody>
      </p:sp>
      <p:sp>
        <p:nvSpPr>
          <p:cNvPr id="6" name="object 3">
            <a:extLst>
              <a:ext uri="{FF2B5EF4-FFF2-40B4-BE49-F238E27FC236}">
                <a16:creationId xmlns:a16="http://schemas.microsoft.com/office/drawing/2014/main" id="{C9EDF87B-F3F7-7390-97B8-116904007A1B}"/>
              </a:ext>
            </a:extLst>
          </p:cNvPr>
          <p:cNvSpPr txBox="1">
            <a:spLocks/>
          </p:cNvSpPr>
          <p:nvPr/>
        </p:nvSpPr>
        <p:spPr>
          <a:xfrm>
            <a:off x="1207475" y="3226049"/>
            <a:ext cx="13868400" cy="4143442"/>
          </a:xfrm>
          <a:prstGeom prst="rect">
            <a:avLst/>
          </a:prstGeom>
        </p:spPr>
        <p:txBody>
          <a:bodyPr vert="horz" wrap="square" lIns="0" tIns="135890" rIns="0" bIns="0" rtlCol="0">
            <a:spAutoFit/>
          </a:bodyPr>
          <a:lstStyle>
            <a:lvl1pPr>
              <a:defRPr sz="5000" b="1" i="0">
                <a:solidFill>
                  <a:srgbClr val="C7436B"/>
                </a:solidFill>
                <a:latin typeface="KabelC Book"/>
                <a:ea typeface="+mj-ea"/>
                <a:cs typeface="KabelC Book"/>
              </a:defRPr>
            </a:lvl1pPr>
          </a:lstStyle>
          <a:p>
            <a:pPr algn="ctr">
              <a:spcBef>
                <a:spcPts val="1070"/>
              </a:spcBef>
              <a:tabLst>
                <a:tab pos="862330" algn="l"/>
                <a:tab pos="3268345" algn="l"/>
                <a:tab pos="6189345" algn="l"/>
              </a:tabLst>
            </a:pPr>
            <a:br>
              <a:rPr lang="en-GB" sz="4800" b="0" kern="0" dirty="0">
                <a:solidFill>
                  <a:srgbClr val="E4407B"/>
                </a:solidFill>
              </a:rPr>
            </a:br>
            <a:r>
              <a:rPr lang="en-GB" sz="4800" b="0" kern="0" dirty="0">
                <a:solidFill>
                  <a:srgbClr val="E4407B"/>
                </a:solidFill>
              </a:rPr>
              <a:t>Emily Queen | </a:t>
            </a:r>
            <a:r>
              <a:rPr lang="en-GB" sz="4800" b="0" kern="0" dirty="0">
                <a:solidFill>
                  <a:schemeClr val="bg1"/>
                </a:solidFill>
                <a:hlinkClick r:id="rId2">
                  <a:extLst>
                    <a:ext uri="{A12FA001-AC4F-418D-AE19-62706E023703}">
                      <ahyp:hlinkClr xmlns:ahyp="http://schemas.microsoft.com/office/drawing/2018/hyperlinkcolor" val="tx"/>
                    </a:ext>
                  </a:extLst>
                </a:hlinkClick>
              </a:rPr>
              <a:t>ERQueen@pkc.gov.uk</a:t>
            </a:r>
            <a:br>
              <a:rPr lang="en-GB" sz="4800" b="0" kern="0" dirty="0">
                <a:solidFill>
                  <a:schemeClr val="bg1"/>
                </a:solidFill>
              </a:rPr>
            </a:br>
            <a:endParaRPr lang="en-GB" sz="4800" b="0" kern="0" dirty="0">
              <a:solidFill>
                <a:schemeClr val="bg1"/>
              </a:solidFill>
            </a:endParaRPr>
          </a:p>
          <a:p>
            <a:pPr algn="ctr">
              <a:spcBef>
                <a:spcPts val="1070"/>
              </a:spcBef>
              <a:tabLst>
                <a:tab pos="862330" algn="l"/>
                <a:tab pos="3268345" algn="l"/>
                <a:tab pos="6189345" algn="l"/>
              </a:tabLst>
            </a:pPr>
            <a:r>
              <a:rPr lang="en-GB" sz="4800" b="0" dirty="0">
                <a:solidFill>
                  <a:schemeClr val="bg1"/>
                </a:solidFill>
                <a:latin typeface="Kabel Bk BT"/>
                <a:cs typeface="Kabel Bk BT"/>
                <a:hlinkClick r:id="rId3">
                  <a:extLst>
                    <a:ext uri="{A12FA001-AC4F-418D-AE19-62706E023703}">
                      <ahyp:hlinkClr xmlns:ahyp="http://schemas.microsoft.com/office/drawing/2018/hyperlinkcolor" val="tx"/>
                    </a:ext>
                  </a:extLst>
                </a:hlinkClick>
              </a:rPr>
              <a:t>www.perthcityandtowns.co.uk/business-opportunities</a:t>
            </a:r>
            <a:r>
              <a:rPr lang="en-GB" sz="4800" b="0" spc="-465" dirty="0">
                <a:solidFill>
                  <a:schemeClr val="bg1"/>
                </a:solidFill>
                <a:latin typeface="Kabel Bk BT"/>
                <a:cs typeface="Kabel Bk BT"/>
                <a:hlinkClick r:id="rId3">
                  <a:extLst>
                    <a:ext uri="{A12FA001-AC4F-418D-AE19-62706E023703}">
                      <ahyp:hlinkClr xmlns:ahyp="http://schemas.microsoft.com/office/drawing/2018/hyperlinkcolor" val="tx"/>
                    </a:ext>
                  </a:extLst>
                </a:hlinkClick>
              </a:rPr>
              <a:t>  </a:t>
            </a:r>
            <a:endParaRPr lang="en-GB" sz="4800" b="0" spc="-465" dirty="0">
              <a:solidFill>
                <a:schemeClr val="bg1"/>
              </a:solidFill>
              <a:latin typeface="Kabel Bk BT"/>
              <a:cs typeface="Kabel Bk BT"/>
            </a:endParaRPr>
          </a:p>
          <a:p>
            <a:pPr algn="ctr">
              <a:spcBef>
                <a:spcPts val="1070"/>
              </a:spcBef>
              <a:tabLst>
                <a:tab pos="862330" algn="l"/>
                <a:tab pos="3268345" algn="l"/>
                <a:tab pos="6189345" algn="l"/>
              </a:tabLst>
            </a:pPr>
            <a:r>
              <a:rPr lang="en-GB" kern="0" dirty="0">
                <a:solidFill>
                  <a:srgbClr val="E4407B"/>
                </a:solidFill>
              </a:rPr>
              <a:t> </a:t>
            </a:r>
            <a:endParaRPr lang="en-GB" sz="3350" kern="0" dirty="0">
              <a:latin typeface="KabelLTStd-Heavy"/>
              <a:cs typeface="KabelLTStd-Heav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98469"/>
            <a:ext cx="3646804" cy="787400"/>
          </a:xfrm>
          <a:prstGeom prst="rect">
            <a:avLst/>
          </a:prstGeom>
        </p:spPr>
        <p:txBody>
          <a:bodyPr vert="horz" wrap="square" lIns="0" tIns="12700" rIns="0" bIns="0" rtlCol="0">
            <a:spAutoFit/>
          </a:bodyPr>
          <a:lstStyle/>
          <a:p>
            <a:pPr marL="12700">
              <a:lnSpc>
                <a:spcPct val="100000"/>
              </a:lnSpc>
              <a:spcBef>
                <a:spcPts val="100"/>
              </a:spcBef>
              <a:tabLst>
                <a:tab pos="1221105" algn="l"/>
              </a:tabLst>
            </a:pPr>
            <a:r>
              <a:rPr dirty="0"/>
              <a:t>Our	Channels</a:t>
            </a:r>
          </a:p>
        </p:txBody>
      </p:sp>
      <p:sp>
        <p:nvSpPr>
          <p:cNvPr id="3" name="object 3"/>
          <p:cNvSpPr txBox="1"/>
          <p:nvPr/>
        </p:nvSpPr>
        <p:spPr>
          <a:xfrm>
            <a:off x="2485693" y="3352229"/>
            <a:ext cx="3309620" cy="1641475"/>
          </a:xfrm>
          <a:prstGeom prst="rect">
            <a:avLst/>
          </a:prstGeom>
        </p:spPr>
        <p:txBody>
          <a:bodyPr vert="horz" wrap="square" lIns="0" tIns="12700" rIns="0" bIns="0" rtlCol="0">
            <a:spAutoFit/>
          </a:bodyPr>
          <a:lstStyle/>
          <a:p>
            <a:pPr marL="12700" marR="5080" indent="278130" algn="ctr">
              <a:lnSpc>
                <a:spcPct val="100000"/>
              </a:lnSpc>
              <a:spcBef>
                <a:spcPts val="100"/>
              </a:spcBef>
            </a:pPr>
            <a:r>
              <a:rPr lang="en-GB" sz="2100" b="1" spc="-10" dirty="0">
                <a:solidFill>
                  <a:srgbClr val="2D1749"/>
                </a:solidFill>
                <a:latin typeface="ITCKabelStd-Demi"/>
                <a:cs typeface="ITCKabelStd-Demi"/>
              </a:rPr>
              <a:t>P</a:t>
            </a:r>
            <a:r>
              <a:rPr sz="2100" b="1" spc="-10" dirty="0" err="1">
                <a:solidFill>
                  <a:srgbClr val="2D1749"/>
                </a:solidFill>
                <a:latin typeface="ITCKabelStd-Demi"/>
                <a:cs typeface="ITCKabelStd-Demi"/>
              </a:rPr>
              <a:t>erthcity</a:t>
            </a:r>
            <a:r>
              <a:rPr lang="en-GB" sz="2100" b="1" spc="-10" dirty="0" err="1">
                <a:solidFill>
                  <a:srgbClr val="2D1749"/>
                </a:solidFill>
                <a:latin typeface="ITCKabelStd-Demi"/>
                <a:cs typeface="ITCKabelStd-Demi"/>
              </a:rPr>
              <a:t>andtowns</a:t>
            </a:r>
            <a:r>
              <a:rPr lang="en-GB" sz="2100" b="1" spc="-10" dirty="0">
                <a:solidFill>
                  <a:srgbClr val="2D1749"/>
                </a:solidFill>
                <a:latin typeface="ITCKabelStd-Demi"/>
                <a:cs typeface="ITCKabelStd-Demi"/>
              </a:rPr>
              <a:t>.</a:t>
            </a:r>
            <a:r>
              <a:rPr sz="2100" b="1" spc="-10" dirty="0">
                <a:solidFill>
                  <a:srgbClr val="2D1749"/>
                </a:solidFill>
                <a:latin typeface="ITCKabelStd-Demi"/>
                <a:cs typeface="ITCKabelStd-Demi"/>
              </a:rPr>
              <a:t>co.uk </a:t>
            </a:r>
            <a:r>
              <a:rPr sz="2100" b="1" dirty="0">
                <a:solidFill>
                  <a:srgbClr val="2D1749"/>
                </a:solidFill>
                <a:latin typeface="ITCKabelStd-Demi"/>
                <a:cs typeface="ITCKabelStd-Demi"/>
              </a:rPr>
              <a:t>website </a:t>
            </a:r>
            <a:r>
              <a:rPr sz="2100" b="1" spc="5" dirty="0">
                <a:solidFill>
                  <a:srgbClr val="2D1749"/>
                </a:solidFill>
                <a:latin typeface="ITCKabelStd-Demi"/>
                <a:cs typeface="ITCKabelStd-Demi"/>
              </a:rPr>
              <a:t> </a:t>
            </a:r>
            <a:endParaRPr lang="en-GB" sz="2100" b="1" spc="5" dirty="0">
              <a:solidFill>
                <a:srgbClr val="2D1749"/>
              </a:solidFill>
              <a:latin typeface="ITCKabelStd-Demi"/>
              <a:cs typeface="ITCKabelStd-Demi"/>
            </a:endParaRPr>
          </a:p>
          <a:p>
            <a:pPr marL="12700" marR="5080" indent="278130" algn="ctr">
              <a:lnSpc>
                <a:spcPct val="100000"/>
              </a:lnSpc>
              <a:spcBef>
                <a:spcPts val="100"/>
              </a:spcBef>
            </a:pPr>
            <a:r>
              <a:rPr sz="2100" dirty="0">
                <a:solidFill>
                  <a:srgbClr val="2D1749"/>
                </a:solidFill>
                <a:latin typeface="Kabel Bk BT"/>
                <a:cs typeface="Kabel Bk BT"/>
              </a:rPr>
              <a:t>An</a:t>
            </a:r>
            <a:r>
              <a:rPr sz="2100" spc="-20" dirty="0">
                <a:solidFill>
                  <a:srgbClr val="2D1749"/>
                </a:solidFill>
                <a:latin typeface="Kabel Bk BT"/>
                <a:cs typeface="Kabel Bk BT"/>
              </a:rPr>
              <a:t> </a:t>
            </a:r>
            <a:r>
              <a:rPr sz="2100" dirty="0">
                <a:solidFill>
                  <a:srgbClr val="2D1749"/>
                </a:solidFill>
                <a:latin typeface="Kabel Bk BT"/>
                <a:cs typeface="Kabel Bk BT"/>
              </a:rPr>
              <a:t>average</a:t>
            </a:r>
            <a:r>
              <a:rPr sz="2100" spc="-15" dirty="0">
                <a:solidFill>
                  <a:srgbClr val="2D1749"/>
                </a:solidFill>
                <a:latin typeface="Kabel Bk BT"/>
                <a:cs typeface="Kabel Bk BT"/>
              </a:rPr>
              <a:t> </a:t>
            </a:r>
            <a:r>
              <a:rPr sz="2100" spc="-5" dirty="0">
                <a:solidFill>
                  <a:srgbClr val="2D1749"/>
                </a:solidFill>
                <a:latin typeface="Kabel Bk BT"/>
                <a:cs typeface="Kabel Bk BT"/>
              </a:rPr>
              <a:t>of</a:t>
            </a:r>
            <a:r>
              <a:rPr sz="2100" spc="-20" dirty="0">
                <a:solidFill>
                  <a:srgbClr val="2D1749"/>
                </a:solidFill>
                <a:latin typeface="Kabel Bk BT"/>
                <a:cs typeface="Kabel Bk BT"/>
              </a:rPr>
              <a:t> </a:t>
            </a:r>
            <a:r>
              <a:rPr lang="en-GB" sz="2100" spc="-5" dirty="0">
                <a:solidFill>
                  <a:srgbClr val="2D1749"/>
                </a:solidFill>
                <a:latin typeface="Kabel Bk BT"/>
                <a:cs typeface="Kabel Bk BT"/>
              </a:rPr>
              <a:t>24</a:t>
            </a:r>
            <a:r>
              <a:rPr sz="2100" spc="-5" dirty="0">
                <a:solidFill>
                  <a:srgbClr val="2D1749"/>
                </a:solidFill>
                <a:latin typeface="Kabel Bk BT"/>
                <a:cs typeface="Kabel Bk BT"/>
              </a:rPr>
              <a:t>K</a:t>
            </a:r>
            <a:r>
              <a:rPr sz="2100" spc="-25" dirty="0">
                <a:solidFill>
                  <a:srgbClr val="2D1749"/>
                </a:solidFill>
                <a:latin typeface="Kabel Bk BT"/>
                <a:cs typeface="Kabel Bk BT"/>
              </a:rPr>
              <a:t> </a:t>
            </a:r>
            <a:r>
              <a:rPr sz="2100" spc="-5" dirty="0">
                <a:solidFill>
                  <a:srgbClr val="2D1749"/>
                </a:solidFill>
                <a:latin typeface="Kabel Bk BT"/>
                <a:cs typeface="Kabel Bk BT"/>
              </a:rPr>
              <a:t>page</a:t>
            </a:r>
            <a:r>
              <a:rPr sz="2100" spc="-20" dirty="0">
                <a:solidFill>
                  <a:srgbClr val="2D1749"/>
                </a:solidFill>
                <a:latin typeface="Kabel Bk BT"/>
                <a:cs typeface="Kabel Bk BT"/>
              </a:rPr>
              <a:t> </a:t>
            </a:r>
            <a:r>
              <a:rPr sz="2100" dirty="0">
                <a:solidFill>
                  <a:srgbClr val="2D1749"/>
                </a:solidFill>
                <a:latin typeface="Kabel Bk BT"/>
                <a:cs typeface="Kabel Bk BT"/>
              </a:rPr>
              <a:t>views </a:t>
            </a:r>
            <a:r>
              <a:rPr sz="2100" spc="-545" dirty="0">
                <a:solidFill>
                  <a:srgbClr val="2D1749"/>
                </a:solidFill>
                <a:latin typeface="Kabel Bk BT"/>
                <a:cs typeface="Kabel Bk BT"/>
              </a:rPr>
              <a:t> </a:t>
            </a:r>
            <a:r>
              <a:rPr sz="2100" spc="-5" dirty="0">
                <a:solidFill>
                  <a:srgbClr val="2D1749"/>
                </a:solidFill>
                <a:latin typeface="Kabel Bk BT"/>
                <a:cs typeface="Kabel Bk BT"/>
              </a:rPr>
              <a:t>per</a:t>
            </a:r>
            <a:r>
              <a:rPr sz="2100" spc="-15" dirty="0">
                <a:solidFill>
                  <a:srgbClr val="2D1749"/>
                </a:solidFill>
                <a:latin typeface="Kabel Bk BT"/>
                <a:cs typeface="Kabel Bk BT"/>
              </a:rPr>
              <a:t> </a:t>
            </a:r>
            <a:r>
              <a:rPr sz="2100" spc="-5" dirty="0">
                <a:solidFill>
                  <a:srgbClr val="2D1749"/>
                </a:solidFill>
                <a:latin typeface="Kabel Bk BT"/>
                <a:cs typeface="Kabel Bk BT"/>
              </a:rPr>
              <a:t>month</a:t>
            </a:r>
            <a:r>
              <a:rPr sz="2100" spc="-15" dirty="0">
                <a:solidFill>
                  <a:srgbClr val="2D1749"/>
                </a:solidFill>
                <a:latin typeface="Kabel Bk BT"/>
                <a:cs typeface="Kabel Bk BT"/>
              </a:rPr>
              <a:t> </a:t>
            </a:r>
            <a:r>
              <a:rPr sz="2100" dirty="0">
                <a:solidFill>
                  <a:srgbClr val="2D1749"/>
                </a:solidFill>
                <a:latin typeface="Kabel Bk BT"/>
                <a:cs typeface="Kabel Bk BT"/>
              </a:rPr>
              <a:t>rising</a:t>
            </a:r>
            <a:r>
              <a:rPr sz="2100" spc="-10" dirty="0">
                <a:solidFill>
                  <a:srgbClr val="2D1749"/>
                </a:solidFill>
                <a:latin typeface="Kabel Bk BT"/>
                <a:cs typeface="Kabel Bk BT"/>
              </a:rPr>
              <a:t> </a:t>
            </a:r>
            <a:r>
              <a:rPr sz="2100" spc="-5" dirty="0">
                <a:solidFill>
                  <a:srgbClr val="2D1749"/>
                </a:solidFill>
                <a:latin typeface="Kabel Bk BT"/>
                <a:cs typeface="Kabel Bk BT"/>
              </a:rPr>
              <a:t>to</a:t>
            </a:r>
            <a:r>
              <a:rPr sz="2100" spc="-15" dirty="0">
                <a:solidFill>
                  <a:srgbClr val="2D1749"/>
                </a:solidFill>
                <a:latin typeface="Kabel Bk BT"/>
                <a:cs typeface="Kabel Bk BT"/>
              </a:rPr>
              <a:t> </a:t>
            </a:r>
            <a:r>
              <a:rPr lang="en-GB" sz="2100" spc="-5" dirty="0">
                <a:solidFill>
                  <a:srgbClr val="2D1749"/>
                </a:solidFill>
                <a:latin typeface="Kabel Bk BT"/>
                <a:cs typeface="Kabel Bk BT"/>
              </a:rPr>
              <a:t>65</a:t>
            </a:r>
            <a:r>
              <a:rPr sz="2100" spc="-5" dirty="0">
                <a:solidFill>
                  <a:srgbClr val="2D1749"/>
                </a:solidFill>
                <a:latin typeface="Kabel Bk BT"/>
                <a:cs typeface="Kabel Bk BT"/>
              </a:rPr>
              <a:t>K</a:t>
            </a:r>
            <a:r>
              <a:rPr sz="2100" spc="-15" dirty="0">
                <a:solidFill>
                  <a:srgbClr val="2D1749"/>
                </a:solidFill>
                <a:latin typeface="Kabel Bk BT"/>
                <a:cs typeface="Kabel Bk BT"/>
              </a:rPr>
              <a:t> </a:t>
            </a:r>
            <a:r>
              <a:rPr sz="2100" spc="-5" dirty="0">
                <a:solidFill>
                  <a:srgbClr val="2D1749"/>
                </a:solidFill>
                <a:latin typeface="Kabel Bk BT"/>
                <a:cs typeface="Kabel Bk BT"/>
              </a:rPr>
              <a:t>over</a:t>
            </a:r>
            <a:r>
              <a:rPr lang="en-GB" sz="2100" dirty="0">
                <a:latin typeface="Kabel Bk BT"/>
                <a:cs typeface="Kabel Bk BT"/>
              </a:rPr>
              <a:t> </a:t>
            </a:r>
            <a:r>
              <a:rPr sz="2100" spc="-15" dirty="0">
                <a:solidFill>
                  <a:srgbClr val="2D1749"/>
                </a:solidFill>
                <a:latin typeface="Kabel Bk BT"/>
                <a:cs typeface="Kabel Bk BT"/>
              </a:rPr>
              <a:t>key</a:t>
            </a:r>
            <a:r>
              <a:rPr sz="2100" spc="-50" dirty="0">
                <a:solidFill>
                  <a:srgbClr val="2D1749"/>
                </a:solidFill>
                <a:latin typeface="Kabel Bk BT"/>
                <a:cs typeface="Kabel Bk BT"/>
              </a:rPr>
              <a:t> </a:t>
            </a:r>
            <a:r>
              <a:rPr sz="2100" spc="-5" dirty="0">
                <a:solidFill>
                  <a:srgbClr val="2D1749"/>
                </a:solidFill>
                <a:latin typeface="Kabel Bk BT"/>
                <a:cs typeface="Kabel Bk BT"/>
              </a:rPr>
              <a:t>periods</a:t>
            </a:r>
            <a:endParaRPr sz="2100" dirty="0">
              <a:latin typeface="Kabel Bk BT"/>
              <a:cs typeface="Kabel Bk BT"/>
            </a:endParaRPr>
          </a:p>
        </p:txBody>
      </p:sp>
      <p:sp>
        <p:nvSpPr>
          <p:cNvPr id="4" name="object 4"/>
          <p:cNvSpPr txBox="1"/>
          <p:nvPr/>
        </p:nvSpPr>
        <p:spPr>
          <a:xfrm>
            <a:off x="6904897" y="3352229"/>
            <a:ext cx="2446655" cy="985519"/>
          </a:xfrm>
          <a:prstGeom prst="rect">
            <a:avLst/>
          </a:prstGeom>
        </p:spPr>
        <p:txBody>
          <a:bodyPr vert="horz" wrap="square" lIns="0" tIns="12700" rIns="0" bIns="0" rtlCol="0">
            <a:spAutoFit/>
          </a:bodyPr>
          <a:lstStyle/>
          <a:p>
            <a:pPr marL="12700" marR="5080" indent="-635" algn="ctr">
              <a:lnSpc>
                <a:spcPct val="100000"/>
              </a:lnSpc>
              <a:spcBef>
                <a:spcPts val="100"/>
              </a:spcBef>
            </a:pPr>
            <a:r>
              <a:rPr sz="2100" b="1" dirty="0">
                <a:solidFill>
                  <a:srgbClr val="2D1749"/>
                </a:solidFill>
                <a:latin typeface="ITCKabelStd-Demi"/>
                <a:cs typeface="ITCKabelStd-Demi"/>
              </a:rPr>
              <a:t>Facebook </a:t>
            </a:r>
            <a:r>
              <a:rPr sz="2100" b="1" spc="5" dirty="0">
                <a:solidFill>
                  <a:srgbClr val="2D1749"/>
                </a:solidFill>
                <a:latin typeface="ITCKabelStd-Demi"/>
                <a:cs typeface="ITCKabelStd-Demi"/>
              </a:rPr>
              <a:t> </a:t>
            </a:r>
            <a:r>
              <a:rPr sz="2100" b="1" dirty="0">
                <a:solidFill>
                  <a:srgbClr val="2D1749"/>
                </a:solidFill>
                <a:latin typeface="ITCKabelStd-Demi"/>
                <a:cs typeface="ITCKabelStd-Demi"/>
              </a:rPr>
              <a:t>@perthcityandtowns  </a:t>
            </a:r>
            <a:r>
              <a:rPr lang="en-GB" sz="2100" spc="-5" dirty="0">
                <a:solidFill>
                  <a:srgbClr val="2D1749"/>
                </a:solidFill>
                <a:latin typeface="Kabel Bk BT"/>
                <a:cs typeface="ITCKabelStd-Demi"/>
              </a:rPr>
              <a:t>33</a:t>
            </a:r>
            <a:r>
              <a:rPr sz="2100" spc="-5" dirty="0">
                <a:solidFill>
                  <a:srgbClr val="2D1749"/>
                </a:solidFill>
                <a:latin typeface="Kabel Bk BT"/>
                <a:cs typeface="Kabel Bk BT"/>
              </a:rPr>
              <a:t>K</a:t>
            </a:r>
            <a:r>
              <a:rPr sz="2100" spc="-10" dirty="0">
                <a:solidFill>
                  <a:srgbClr val="2D1749"/>
                </a:solidFill>
                <a:latin typeface="Kabel Bk BT"/>
                <a:cs typeface="Kabel Bk BT"/>
              </a:rPr>
              <a:t> </a:t>
            </a:r>
            <a:r>
              <a:rPr sz="2100" spc="-15" dirty="0">
                <a:solidFill>
                  <a:srgbClr val="2D1749"/>
                </a:solidFill>
                <a:latin typeface="Kabel Bk BT"/>
                <a:cs typeface="Kabel Bk BT"/>
              </a:rPr>
              <a:t>Followers</a:t>
            </a:r>
            <a:endParaRPr sz="2100" dirty="0">
              <a:latin typeface="Kabel Bk BT"/>
              <a:cs typeface="Kabel Bk BT"/>
            </a:endParaRPr>
          </a:p>
        </p:txBody>
      </p:sp>
      <p:sp>
        <p:nvSpPr>
          <p:cNvPr id="5" name="object 5"/>
          <p:cNvSpPr txBox="1"/>
          <p:nvPr/>
        </p:nvSpPr>
        <p:spPr>
          <a:xfrm>
            <a:off x="10952884" y="3352229"/>
            <a:ext cx="2046605" cy="985519"/>
          </a:xfrm>
          <a:prstGeom prst="rect">
            <a:avLst/>
          </a:prstGeom>
        </p:spPr>
        <p:txBody>
          <a:bodyPr vert="horz" wrap="square" lIns="0" tIns="12700" rIns="0" bIns="0" rtlCol="0">
            <a:spAutoFit/>
          </a:bodyPr>
          <a:lstStyle/>
          <a:p>
            <a:pPr marL="12700" marR="5080" indent="-635" algn="ctr">
              <a:lnSpc>
                <a:spcPct val="100000"/>
              </a:lnSpc>
              <a:spcBef>
                <a:spcPts val="100"/>
              </a:spcBef>
            </a:pPr>
            <a:r>
              <a:rPr sz="2100" b="1" spc="-25" dirty="0">
                <a:solidFill>
                  <a:srgbClr val="2D1749"/>
                </a:solidFill>
                <a:latin typeface="ITCKabelStd-Demi"/>
                <a:cs typeface="ITCKabelStd-Demi"/>
              </a:rPr>
              <a:t>Twitter</a:t>
            </a:r>
            <a:r>
              <a:rPr lang="en-GB" sz="2100" b="1" spc="-25" dirty="0">
                <a:solidFill>
                  <a:srgbClr val="2D1749"/>
                </a:solidFill>
                <a:latin typeface="ITCKabelStd-Demi"/>
                <a:cs typeface="ITCKabelStd-Demi"/>
              </a:rPr>
              <a:t> / X</a:t>
            </a:r>
            <a:r>
              <a:rPr sz="2100" b="1" spc="-25" dirty="0">
                <a:solidFill>
                  <a:srgbClr val="2D1749"/>
                </a:solidFill>
                <a:latin typeface="ITCKabelStd-Demi"/>
                <a:cs typeface="ITCKabelStd-Demi"/>
              </a:rPr>
              <a:t> </a:t>
            </a:r>
            <a:r>
              <a:rPr sz="2100" b="1" spc="-20" dirty="0">
                <a:solidFill>
                  <a:srgbClr val="2D1749"/>
                </a:solidFill>
                <a:latin typeface="ITCKabelStd-Demi"/>
                <a:cs typeface="ITCKabelStd-Demi"/>
              </a:rPr>
              <a:t> </a:t>
            </a:r>
            <a:r>
              <a:rPr sz="2100" b="1" dirty="0">
                <a:solidFill>
                  <a:srgbClr val="2D1749"/>
                </a:solidFill>
                <a:latin typeface="ITCKabelStd-Demi"/>
                <a:cs typeface="ITCKabelStd-Demi"/>
              </a:rPr>
              <a:t>@perthcitycentre  </a:t>
            </a:r>
            <a:r>
              <a:rPr sz="2100" spc="-5" dirty="0">
                <a:solidFill>
                  <a:srgbClr val="2D1749"/>
                </a:solidFill>
                <a:latin typeface="Kabel Bk BT"/>
                <a:cs typeface="Kabel Bk BT"/>
              </a:rPr>
              <a:t>11.5K</a:t>
            </a:r>
            <a:r>
              <a:rPr sz="2100" spc="-20" dirty="0">
                <a:solidFill>
                  <a:srgbClr val="2D1749"/>
                </a:solidFill>
                <a:latin typeface="Kabel Bk BT"/>
                <a:cs typeface="Kabel Bk BT"/>
              </a:rPr>
              <a:t> </a:t>
            </a:r>
            <a:r>
              <a:rPr sz="2100" spc="-15" dirty="0">
                <a:solidFill>
                  <a:srgbClr val="2D1749"/>
                </a:solidFill>
                <a:latin typeface="Kabel Bk BT"/>
                <a:cs typeface="Kabel Bk BT"/>
              </a:rPr>
              <a:t>Followers</a:t>
            </a:r>
            <a:endParaRPr sz="2100" dirty="0">
              <a:latin typeface="Kabel Bk BT"/>
              <a:cs typeface="Kabel Bk BT"/>
            </a:endParaRPr>
          </a:p>
        </p:txBody>
      </p:sp>
      <p:sp>
        <p:nvSpPr>
          <p:cNvPr id="6" name="object 6"/>
          <p:cNvSpPr txBox="1"/>
          <p:nvPr/>
        </p:nvSpPr>
        <p:spPr>
          <a:xfrm>
            <a:off x="6756401" y="6160959"/>
            <a:ext cx="2654498" cy="982320"/>
          </a:xfrm>
          <a:prstGeom prst="rect">
            <a:avLst/>
          </a:prstGeom>
        </p:spPr>
        <p:txBody>
          <a:bodyPr vert="horz" wrap="square" lIns="0" tIns="12700" rIns="0" bIns="0" rtlCol="0">
            <a:spAutoFit/>
          </a:bodyPr>
          <a:lstStyle/>
          <a:p>
            <a:pPr algn="ctr">
              <a:lnSpc>
                <a:spcPct val="100000"/>
              </a:lnSpc>
              <a:spcBef>
                <a:spcPts val="100"/>
              </a:spcBef>
            </a:pPr>
            <a:r>
              <a:rPr sz="2100" b="1" dirty="0">
                <a:solidFill>
                  <a:srgbClr val="2D1749"/>
                </a:solidFill>
                <a:latin typeface="ITCKabelStd-Demi"/>
                <a:cs typeface="ITCKabelStd-Demi"/>
              </a:rPr>
              <a:t>Instagram</a:t>
            </a:r>
            <a:endParaRPr sz="2100" dirty="0">
              <a:latin typeface="ITCKabelStd-Demi"/>
              <a:cs typeface="ITCKabelStd-Demi"/>
            </a:endParaRPr>
          </a:p>
          <a:p>
            <a:pPr marL="12065" marR="5080" indent="-635" algn="ctr">
              <a:lnSpc>
                <a:spcPct val="100000"/>
              </a:lnSpc>
            </a:pPr>
            <a:r>
              <a:rPr sz="2100" spc="-5" dirty="0">
                <a:solidFill>
                  <a:srgbClr val="2D1749"/>
                </a:solidFill>
                <a:latin typeface="Kabel Bk BT"/>
                <a:cs typeface="Kabel Bk BT"/>
              </a:rPr>
              <a:t>6.</a:t>
            </a:r>
            <a:r>
              <a:rPr lang="en-GB" sz="2100" spc="-5" dirty="0">
                <a:solidFill>
                  <a:srgbClr val="2D1749"/>
                </a:solidFill>
                <a:latin typeface="Kabel Bk BT"/>
                <a:cs typeface="Kabel Bk BT"/>
              </a:rPr>
              <a:t>8</a:t>
            </a:r>
            <a:r>
              <a:rPr sz="2100" spc="-5" dirty="0">
                <a:solidFill>
                  <a:srgbClr val="2D1749"/>
                </a:solidFill>
                <a:latin typeface="Kabel Bk BT"/>
                <a:cs typeface="Kabel Bk BT"/>
              </a:rPr>
              <a:t>K </a:t>
            </a:r>
            <a:r>
              <a:rPr sz="2100" spc="-15" dirty="0">
                <a:solidFill>
                  <a:srgbClr val="2D1749"/>
                </a:solidFill>
                <a:latin typeface="Kabel Bk BT"/>
                <a:cs typeface="Kabel Bk BT"/>
              </a:rPr>
              <a:t>Followers </a:t>
            </a:r>
            <a:r>
              <a:rPr sz="2100" spc="-10" dirty="0">
                <a:solidFill>
                  <a:srgbClr val="2D1749"/>
                </a:solidFill>
                <a:latin typeface="Kabel Bk BT"/>
                <a:cs typeface="Kabel Bk BT"/>
              </a:rPr>
              <a:t> </a:t>
            </a:r>
            <a:r>
              <a:rPr sz="2100" dirty="0">
                <a:solidFill>
                  <a:srgbClr val="2D1749"/>
                </a:solidFill>
                <a:latin typeface="Kabel Bk BT"/>
                <a:cs typeface="Kabel Bk BT"/>
              </a:rPr>
              <a:t>@pe</a:t>
            </a:r>
            <a:r>
              <a:rPr sz="2100" spc="114" dirty="0">
                <a:solidFill>
                  <a:srgbClr val="2D1749"/>
                </a:solidFill>
                <a:latin typeface="Kabel Bk BT"/>
                <a:cs typeface="Kabel Bk BT"/>
              </a:rPr>
              <a:t>r</a:t>
            </a:r>
            <a:r>
              <a:rPr sz="2100" dirty="0">
                <a:solidFill>
                  <a:srgbClr val="2D1749"/>
                </a:solidFill>
                <a:latin typeface="Kabel Bk BT"/>
                <a:cs typeface="Kabel Bk BT"/>
              </a:rPr>
              <a:t>thcityandtowns</a:t>
            </a:r>
            <a:endParaRPr sz="2100" dirty="0">
              <a:latin typeface="Kabel Bk BT"/>
              <a:cs typeface="Kabel Bk BT"/>
            </a:endParaRPr>
          </a:p>
        </p:txBody>
      </p:sp>
      <p:sp>
        <p:nvSpPr>
          <p:cNvPr id="7" name="object 7"/>
          <p:cNvSpPr txBox="1"/>
          <p:nvPr/>
        </p:nvSpPr>
        <p:spPr>
          <a:xfrm>
            <a:off x="10451678" y="6160959"/>
            <a:ext cx="3238922" cy="589905"/>
          </a:xfrm>
          <a:prstGeom prst="rect">
            <a:avLst/>
          </a:prstGeom>
        </p:spPr>
        <p:txBody>
          <a:bodyPr vert="horz" wrap="square" lIns="0" tIns="12700" rIns="0" bIns="0" rtlCol="0">
            <a:spAutoFit/>
          </a:bodyPr>
          <a:lstStyle/>
          <a:p>
            <a:pPr algn="ctr">
              <a:lnSpc>
                <a:spcPts val="2480"/>
              </a:lnSpc>
              <a:spcBef>
                <a:spcPts val="100"/>
              </a:spcBef>
            </a:pPr>
            <a:r>
              <a:rPr sz="2100" b="1" spc="-35" dirty="0">
                <a:solidFill>
                  <a:srgbClr val="2D1749"/>
                </a:solidFill>
                <a:latin typeface="ITCKabelStd-Demi"/>
                <a:cs typeface="ITCKabelStd-Demi"/>
              </a:rPr>
              <a:t>YouTube</a:t>
            </a:r>
            <a:endParaRPr sz="2100" dirty="0">
              <a:latin typeface="ITCKabelStd-Demi"/>
              <a:cs typeface="ITCKabelStd-Demi"/>
            </a:endParaRPr>
          </a:p>
          <a:p>
            <a:pPr marL="12065" marR="5080" algn="ctr">
              <a:lnSpc>
                <a:spcPts val="2039"/>
              </a:lnSpc>
              <a:spcBef>
                <a:spcPts val="25"/>
              </a:spcBef>
            </a:pPr>
            <a:r>
              <a:rPr lang="en-GB" sz="1700" dirty="0">
                <a:solidFill>
                  <a:srgbClr val="2D1749"/>
                </a:solidFill>
                <a:latin typeface="Kabel Bk BT"/>
                <a:cs typeface="Kabel Bk BT"/>
              </a:rPr>
              <a:t>Over 40 hours of watch time in 2023</a:t>
            </a:r>
            <a:endParaRPr sz="1700" dirty="0">
              <a:latin typeface="Kabel Bk BT"/>
              <a:cs typeface="Kabel Bk BT"/>
            </a:endParaRPr>
          </a:p>
        </p:txBody>
      </p:sp>
      <p:sp>
        <p:nvSpPr>
          <p:cNvPr id="8" name="object 8"/>
          <p:cNvSpPr txBox="1"/>
          <p:nvPr/>
        </p:nvSpPr>
        <p:spPr>
          <a:xfrm>
            <a:off x="3364839" y="6160959"/>
            <a:ext cx="1551305" cy="665480"/>
          </a:xfrm>
          <a:prstGeom prst="rect">
            <a:avLst/>
          </a:prstGeom>
        </p:spPr>
        <p:txBody>
          <a:bodyPr vert="horz" wrap="square" lIns="0" tIns="12700" rIns="0" bIns="0" rtlCol="0">
            <a:spAutoFit/>
          </a:bodyPr>
          <a:lstStyle/>
          <a:p>
            <a:pPr algn="ctr">
              <a:lnSpc>
                <a:spcPct val="100000"/>
              </a:lnSpc>
              <a:spcBef>
                <a:spcPts val="100"/>
              </a:spcBef>
            </a:pPr>
            <a:r>
              <a:rPr sz="2100" b="1" dirty="0">
                <a:solidFill>
                  <a:srgbClr val="2D1749"/>
                </a:solidFill>
                <a:latin typeface="ITCKabelStd-Demi"/>
                <a:cs typeface="ITCKabelStd-Demi"/>
              </a:rPr>
              <a:t>Mailchimp</a:t>
            </a:r>
            <a:endParaRPr sz="2100" dirty="0">
              <a:latin typeface="ITCKabelStd-Demi"/>
              <a:cs typeface="ITCKabelStd-Demi"/>
            </a:endParaRPr>
          </a:p>
          <a:p>
            <a:pPr algn="ctr">
              <a:lnSpc>
                <a:spcPct val="100000"/>
              </a:lnSpc>
            </a:pPr>
            <a:r>
              <a:rPr lang="en-GB" sz="2100" spc="-5" dirty="0">
                <a:solidFill>
                  <a:srgbClr val="2D1749"/>
                </a:solidFill>
                <a:latin typeface="Kabel Bk BT"/>
                <a:cs typeface="Kabel Bk BT"/>
              </a:rPr>
              <a:t>23</a:t>
            </a:r>
            <a:r>
              <a:rPr sz="2100" spc="-5" dirty="0">
                <a:solidFill>
                  <a:srgbClr val="2D1749"/>
                </a:solidFill>
                <a:latin typeface="Kabel Bk BT"/>
                <a:cs typeface="Kabel Bk BT"/>
              </a:rPr>
              <a:t>K</a:t>
            </a:r>
            <a:r>
              <a:rPr sz="2100" spc="-75" dirty="0">
                <a:solidFill>
                  <a:srgbClr val="2D1749"/>
                </a:solidFill>
                <a:latin typeface="Kabel Bk BT"/>
                <a:cs typeface="Kabel Bk BT"/>
              </a:rPr>
              <a:t> </a:t>
            </a:r>
            <a:r>
              <a:rPr sz="2100" dirty="0">
                <a:solidFill>
                  <a:srgbClr val="2D1749"/>
                </a:solidFill>
                <a:latin typeface="Kabel Bk BT"/>
                <a:cs typeface="Kabel Bk BT"/>
              </a:rPr>
              <a:t>recipients</a:t>
            </a:r>
            <a:endParaRPr sz="2100" dirty="0">
              <a:latin typeface="Kabel Bk BT"/>
              <a:cs typeface="Kabel Bk BT"/>
            </a:endParaRPr>
          </a:p>
        </p:txBody>
      </p:sp>
      <p:sp>
        <p:nvSpPr>
          <p:cNvPr id="9" name="object 9"/>
          <p:cNvSpPr/>
          <p:nvPr/>
        </p:nvSpPr>
        <p:spPr>
          <a:xfrm>
            <a:off x="7673280" y="2235200"/>
            <a:ext cx="909955" cy="909955"/>
          </a:xfrm>
          <a:custGeom>
            <a:avLst/>
            <a:gdLst/>
            <a:ahLst/>
            <a:cxnLst/>
            <a:rect l="l" t="t" r="r" b="b"/>
            <a:pathLst>
              <a:path w="909954" h="909955">
                <a:moveTo>
                  <a:pt x="455180" y="0"/>
                </a:moveTo>
                <a:lnTo>
                  <a:pt x="404501" y="2581"/>
                </a:lnTo>
                <a:lnTo>
                  <a:pt x="355724" y="10368"/>
                </a:lnTo>
                <a:lnTo>
                  <a:pt x="309083" y="23063"/>
                </a:lnTo>
                <a:lnTo>
                  <a:pt x="264807" y="40372"/>
                </a:lnTo>
                <a:lnTo>
                  <a:pt x="223127" y="61998"/>
                </a:lnTo>
                <a:lnTo>
                  <a:pt x="184276" y="87646"/>
                </a:lnTo>
                <a:lnTo>
                  <a:pt x="148483" y="117020"/>
                </a:lnTo>
                <a:lnTo>
                  <a:pt x="115981" y="149824"/>
                </a:lnTo>
                <a:lnTo>
                  <a:pt x="87000" y="185762"/>
                </a:lnTo>
                <a:lnTo>
                  <a:pt x="61771" y="224538"/>
                </a:lnTo>
                <a:lnTo>
                  <a:pt x="40525" y="265858"/>
                </a:lnTo>
                <a:lnTo>
                  <a:pt x="23494" y="309424"/>
                </a:lnTo>
                <a:lnTo>
                  <a:pt x="10909" y="354941"/>
                </a:lnTo>
                <a:lnTo>
                  <a:pt x="3033" y="401916"/>
                </a:lnTo>
                <a:lnTo>
                  <a:pt x="0" y="450646"/>
                </a:lnTo>
                <a:lnTo>
                  <a:pt x="1856" y="496745"/>
                </a:lnTo>
                <a:lnTo>
                  <a:pt x="8184" y="541698"/>
                </a:lnTo>
                <a:lnTo>
                  <a:pt x="18782" y="585254"/>
                </a:lnTo>
                <a:lnTo>
                  <a:pt x="33452" y="627161"/>
                </a:lnTo>
                <a:lnTo>
                  <a:pt x="51993" y="667167"/>
                </a:lnTo>
                <a:lnTo>
                  <a:pt x="74206" y="705020"/>
                </a:lnTo>
                <a:lnTo>
                  <a:pt x="99891" y="740468"/>
                </a:lnTo>
                <a:lnTo>
                  <a:pt x="128849" y="773258"/>
                </a:lnTo>
                <a:lnTo>
                  <a:pt x="160951" y="803194"/>
                </a:lnTo>
                <a:lnTo>
                  <a:pt x="195784" y="829860"/>
                </a:lnTo>
                <a:lnTo>
                  <a:pt x="233358" y="853165"/>
                </a:lnTo>
                <a:lnTo>
                  <a:pt x="273429" y="872814"/>
                </a:lnTo>
                <a:lnTo>
                  <a:pt x="315730" y="888530"/>
                </a:lnTo>
                <a:lnTo>
                  <a:pt x="360126" y="900084"/>
                </a:lnTo>
                <a:lnTo>
                  <a:pt x="406397" y="907216"/>
                </a:lnTo>
                <a:lnTo>
                  <a:pt x="454342" y="909675"/>
                </a:lnTo>
                <a:lnTo>
                  <a:pt x="502610" y="907264"/>
                </a:lnTo>
                <a:lnTo>
                  <a:pt x="549096" y="900137"/>
                </a:lnTo>
                <a:lnTo>
                  <a:pt x="593708" y="888530"/>
                </a:lnTo>
                <a:lnTo>
                  <a:pt x="636002" y="872806"/>
                </a:lnTo>
                <a:lnTo>
                  <a:pt x="676020" y="853157"/>
                </a:lnTo>
                <a:lnTo>
                  <a:pt x="713536" y="829859"/>
                </a:lnTo>
                <a:lnTo>
                  <a:pt x="748403" y="803139"/>
                </a:lnTo>
                <a:lnTo>
                  <a:pt x="757982" y="794207"/>
                </a:lnTo>
                <a:lnTo>
                  <a:pt x="389978" y="794207"/>
                </a:lnTo>
                <a:lnTo>
                  <a:pt x="381004" y="793504"/>
                </a:lnTo>
                <a:lnTo>
                  <a:pt x="375175" y="790440"/>
                </a:lnTo>
                <a:lnTo>
                  <a:pt x="372039" y="784582"/>
                </a:lnTo>
                <a:lnTo>
                  <a:pt x="371158" y="775639"/>
                </a:lnTo>
                <a:lnTo>
                  <a:pt x="371156" y="773258"/>
                </a:lnTo>
                <a:lnTo>
                  <a:pt x="371300" y="745022"/>
                </a:lnTo>
                <a:lnTo>
                  <a:pt x="371418" y="714398"/>
                </a:lnTo>
                <a:lnTo>
                  <a:pt x="371411" y="530529"/>
                </a:lnTo>
                <a:lnTo>
                  <a:pt x="359758" y="509892"/>
                </a:lnTo>
                <a:lnTo>
                  <a:pt x="271272" y="509892"/>
                </a:lnTo>
                <a:lnTo>
                  <a:pt x="266573" y="506552"/>
                </a:lnTo>
                <a:lnTo>
                  <a:pt x="266814" y="495173"/>
                </a:lnTo>
                <a:lnTo>
                  <a:pt x="267108" y="475866"/>
                </a:lnTo>
                <a:lnTo>
                  <a:pt x="267110" y="433556"/>
                </a:lnTo>
                <a:lnTo>
                  <a:pt x="266832" y="411754"/>
                </a:lnTo>
                <a:lnTo>
                  <a:pt x="266687" y="402526"/>
                </a:lnTo>
                <a:lnTo>
                  <a:pt x="271119" y="398945"/>
                </a:lnTo>
                <a:lnTo>
                  <a:pt x="367864" y="398945"/>
                </a:lnTo>
                <a:lnTo>
                  <a:pt x="371881" y="394906"/>
                </a:lnTo>
                <a:lnTo>
                  <a:pt x="371652" y="381863"/>
                </a:lnTo>
                <a:lnTo>
                  <a:pt x="371202" y="359824"/>
                </a:lnTo>
                <a:lnTo>
                  <a:pt x="371082" y="350434"/>
                </a:lnTo>
                <a:lnTo>
                  <a:pt x="372465" y="293801"/>
                </a:lnTo>
                <a:lnTo>
                  <a:pt x="381053" y="250125"/>
                </a:lnTo>
                <a:lnTo>
                  <a:pt x="399755" y="211766"/>
                </a:lnTo>
                <a:lnTo>
                  <a:pt x="429642" y="181962"/>
                </a:lnTo>
                <a:lnTo>
                  <a:pt x="471780" y="163951"/>
                </a:lnTo>
                <a:lnTo>
                  <a:pt x="527240" y="160972"/>
                </a:lnTo>
                <a:lnTo>
                  <a:pt x="802396" y="160972"/>
                </a:lnTo>
                <a:lnTo>
                  <a:pt x="783612" y="139244"/>
                </a:lnTo>
                <a:lnTo>
                  <a:pt x="751974" y="109083"/>
                </a:lnTo>
                <a:lnTo>
                  <a:pt x="717329" y="81985"/>
                </a:lnTo>
                <a:lnTo>
                  <a:pt x="679836" y="58241"/>
                </a:lnTo>
                <a:lnTo>
                  <a:pt x="639652" y="38142"/>
                </a:lnTo>
                <a:lnTo>
                  <a:pt x="596936" y="21978"/>
                </a:lnTo>
                <a:lnTo>
                  <a:pt x="551847" y="10039"/>
                </a:lnTo>
                <a:lnTo>
                  <a:pt x="504542" y="2616"/>
                </a:lnTo>
                <a:lnTo>
                  <a:pt x="455180" y="0"/>
                </a:lnTo>
                <a:close/>
              </a:path>
              <a:path w="909954" h="909955">
                <a:moveTo>
                  <a:pt x="431793" y="793546"/>
                </a:moveTo>
                <a:lnTo>
                  <a:pt x="410879" y="793710"/>
                </a:lnTo>
                <a:lnTo>
                  <a:pt x="389978" y="794207"/>
                </a:lnTo>
                <a:lnTo>
                  <a:pt x="757982" y="794207"/>
                </a:lnTo>
                <a:lnTo>
                  <a:pt x="473608" y="794181"/>
                </a:lnTo>
                <a:lnTo>
                  <a:pt x="452708" y="793707"/>
                </a:lnTo>
                <a:lnTo>
                  <a:pt x="431793" y="793546"/>
                </a:lnTo>
                <a:close/>
              </a:path>
              <a:path w="909954" h="909955">
                <a:moveTo>
                  <a:pt x="496189" y="509092"/>
                </a:moveTo>
                <a:lnTo>
                  <a:pt x="491959" y="513969"/>
                </a:lnTo>
                <a:lnTo>
                  <a:pt x="492099" y="526186"/>
                </a:lnTo>
                <a:lnTo>
                  <a:pt x="492219" y="541698"/>
                </a:lnTo>
                <a:lnTo>
                  <a:pt x="492302" y="653148"/>
                </a:lnTo>
                <a:lnTo>
                  <a:pt x="492175" y="745022"/>
                </a:lnTo>
                <a:lnTo>
                  <a:pt x="492582" y="775639"/>
                </a:lnTo>
                <a:lnTo>
                  <a:pt x="491723" y="784789"/>
                </a:lnTo>
                <a:lnTo>
                  <a:pt x="488481" y="790573"/>
                </a:lnTo>
                <a:lnTo>
                  <a:pt x="482547" y="793525"/>
                </a:lnTo>
                <a:lnTo>
                  <a:pt x="473608" y="794181"/>
                </a:lnTo>
                <a:lnTo>
                  <a:pt x="758009" y="794181"/>
                </a:lnTo>
                <a:lnTo>
                  <a:pt x="809110" y="740830"/>
                </a:lnTo>
                <a:lnTo>
                  <a:pt x="834697" y="705670"/>
                </a:lnTo>
                <a:lnTo>
                  <a:pt x="856841" y="668216"/>
                </a:lnTo>
                <a:lnTo>
                  <a:pt x="875357" y="628738"/>
                </a:lnTo>
                <a:lnTo>
                  <a:pt x="890060" y="587505"/>
                </a:lnTo>
                <a:lnTo>
                  <a:pt x="900766" y="544787"/>
                </a:lnTo>
                <a:lnTo>
                  <a:pt x="905966" y="509765"/>
                </a:lnTo>
                <a:lnTo>
                  <a:pt x="579145" y="509765"/>
                </a:lnTo>
                <a:lnTo>
                  <a:pt x="572510" y="509666"/>
                </a:lnTo>
                <a:lnTo>
                  <a:pt x="523811" y="509666"/>
                </a:lnTo>
                <a:lnTo>
                  <a:pt x="508508" y="509435"/>
                </a:lnTo>
                <a:lnTo>
                  <a:pt x="496189" y="509092"/>
                </a:lnTo>
                <a:close/>
              </a:path>
              <a:path w="909954" h="909955">
                <a:moveTo>
                  <a:pt x="316242" y="509425"/>
                </a:moveTo>
                <a:lnTo>
                  <a:pt x="299064" y="509456"/>
                </a:lnTo>
                <a:lnTo>
                  <a:pt x="271272" y="509892"/>
                </a:lnTo>
                <a:lnTo>
                  <a:pt x="359758" y="509892"/>
                </a:lnTo>
                <a:lnTo>
                  <a:pt x="350596" y="509574"/>
                </a:lnTo>
                <a:lnTo>
                  <a:pt x="316242" y="509425"/>
                </a:lnTo>
                <a:close/>
              </a:path>
              <a:path w="909954" h="909955">
                <a:moveTo>
                  <a:pt x="905756" y="398945"/>
                </a:moveTo>
                <a:lnTo>
                  <a:pt x="596315" y="398945"/>
                </a:lnTo>
                <a:lnTo>
                  <a:pt x="600887" y="401916"/>
                </a:lnTo>
                <a:lnTo>
                  <a:pt x="598652" y="413994"/>
                </a:lnTo>
                <a:lnTo>
                  <a:pt x="591501" y="455968"/>
                </a:lnTo>
                <a:lnTo>
                  <a:pt x="585598" y="496745"/>
                </a:lnTo>
                <a:lnTo>
                  <a:pt x="584225" y="506984"/>
                </a:lnTo>
                <a:lnTo>
                  <a:pt x="579145" y="509765"/>
                </a:lnTo>
                <a:lnTo>
                  <a:pt x="905966" y="509765"/>
                </a:lnTo>
                <a:lnTo>
                  <a:pt x="907290" y="500851"/>
                </a:lnTo>
                <a:lnTo>
                  <a:pt x="909447" y="455968"/>
                </a:lnTo>
                <a:lnTo>
                  <a:pt x="907568" y="411754"/>
                </a:lnTo>
                <a:lnTo>
                  <a:pt x="905756" y="398945"/>
                </a:lnTo>
                <a:close/>
              </a:path>
              <a:path w="909954" h="909955">
                <a:moveTo>
                  <a:pt x="554436" y="509558"/>
                </a:moveTo>
                <a:lnTo>
                  <a:pt x="523811" y="509666"/>
                </a:lnTo>
                <a:lnTo>
                  <a:pt x="572510" y="509666"/>
                </a:lnTo>
                <a:lnTo>
                  <a:pt x="569747" y="509625"/>
                </a:lnTo>
                <a:lnTo>
                  <a:pt x="554436" y="509558"/>
                </a:lnTo>
                <a:close/>
              </a:path>
              <a:path w="909954" h="909955">
                <a:moveTo>
                  <a:pt x="367759" y="399050"/>
                </a:moveTo>
                <a:lnTo>
                  <a:pt x="336012" y="399050"/>
                </a:lnTo>
                <a:lnTo>
                  <a:pt x="354304" y="399300"/>
                </a:lnTo>
                <a:lnTo>
                  <a:pt x="367195" y="399618"/>
                </a:lnTo>
                <a:lnTo>
                  <a:pt x="367759" y="399050"/>
                </a:lnTo>
                <a:close/>
              </a:path>
              <a:path w="909954" h="909955">
                <a:moveTo>
                  <a:pt x="580150" y="255918"/>
                </a:moveTo>
                <a:lnTo>
                  <a:pt x="521990" y="264710"/>
                </a:lnTo>
                <a:lnTo>
                  <a:pt x="495715" y="294630"/>
                </a:lnTo>
                <a:lnTo>
                  <a:pt x="492302" y="317563"/>
                </a:lnTo>
                <a:lnTo>
                  <a:pt x="492373" y="368281"/>
                </a:lnTo>
                <a:lnTo>
                  <a:pt x="492125" y="383286"/>
                </a:lnTo>
                <a:lnTo>
                  <a:pt x="491807" y="394957"/>
                </a:lnTo>
                <a:lnTo>
                  <a:pt x="496417" y="399376"/>
                </a:lnTo>
                <a:lnTo>
                  <a:pt x="579565" y="399089"/>
                </a:lnTo>
                <a:lnTo>
                  <a:pt x="905756" y="398945"/>
                </a:lnTo>
                <a:lnTo>
                  <a:pt x="901416" y="368281"/>
                </a:lnTo>
                <a:lnTo>
                  <a:pt x="891148" y="325838"/>
                </a:lnTo>
                <a:lnTo>
                  <a:pt x="876922" y="284715"/>
                </a:lnTo>
                <a:lnTo>
                  <a:pt x="864619" y="257746"/>
                </a:lnTo>
                <a:lnTo>
                  <a:pt x="602996" y="257746"/>
                </a:lnTo>
                <a:lnTo>
                  <a:pt x="592061" y="256667"/>
                </a:lnTo>
                <a:lnTo>
                  <a:pt x="580150" y="255918"/>
                </a:lnTo>
                <a:close/>
              </a:path>
              <a:path w="909954" h="909955">
                <a:moveTo>
                  <a:pt x="579565" y="399089"/>
                </a:moveTo>
                <a:lnTo>
                  <a:pt x="527261" y="399089"/>
                </a:lnTo>
                <a:lnTo>
                  <a:pt x="566099" y="399158"/>
                </a:lnTo>
                <a:lnTo>
                  <a:pt x="579565" y="399089"/>
                </a:lnTo>
                <a:close/>
              </a:path>
              <a:path w="909954" h="909955">
                <a:moveTo>
                  <a:pt x="367864" y="398945"/>
                </a:moveTo>
                <a:lnTo>
                  <a:pt x="271119" y="398945"/>
                </a:lnTo>
                <a:lnTo>
                  <a:pt x="299413" y="399150"/>
                </a:lnTo>
                <a:lnTo>
                  <a:pt x="367759" y="399050"/>
                </a:lnTo>
                <a:close/>
              </a:path>
              <a:path w="909954" h="909955">
                <a:moveTo>
                  <a:pt x="802396" y="160972"/>
                </a:moveTo>
                <a:lnTo>
                  <a:pt x="527240" y="160972"/>
                </a:lnTo>
                <a:lnTo>
                  <a:pt x="543229" y="162182"/>
                </a:lnTo>
                <a:lnTo>
                  <a:pt x="559257" y="163002"/>
                </a:lnTo>
                <a:lnTo>
                  <a:pt x="575303" y="163535"/>
                </a:lnTo>
                <a:lnTo>
                  <a:pt x="602297" y="164071"/>
                </a:lnTo>
                <a:lnTo>
                  <a:pt x="606285" y="168440"/>
                </a:lnTo>
                <a:lnTo>
                  <a:pt x="606031" y="179222"/>
                </a:lnTo>
                <a:lnTo>
                  <a:pt x="605756" y="195275"/>
                </a:lnTo>
                <a:lnTo>
                  <a:pt x="605772" y="227392"/>
                </a:lnTo>
                <a:lnTo>
                  <a:pt x="606018" y="243446"/>
                </a:lnTo>
                <a:lnTo>
                  <a:pt x="606209" y="253669"/>
                </a:lnTo>
                <a:lnTo>
                  <a:pt x="602996" y="257746"/>
                </a:lnTo>
                <a:lnTo>
                  <a:pt x="864619" y="257746"/>
                </a:lnTo>
                <a:lnTo>
                  <a:pt x="858897" y="245204"/>
                </a:lnTo>
                <a:lnTo>
                  <a:pt x="837232" y="207595"/>
                </a:lnTo>
                <a:lnTo>
                  <a:pt x="812084" y="172178"/>
                </a:lnTo>
                <a:lnTo>
                  <a:pt x="802396" y="160972"/>
                </a:lnTo>
                <a:close/>
              </a:path>
            </a:pathLst>
          </a:custGeom>
          <a:solidFill>
            <a:srgbClr val="C7436B"/>
          </a:solidFill>
        </p:spPr>
        <p:txBody>
          <a:bodyPr wrap="square" lIns="0" tIns="0" rIns="0" bIns="0" rtlCol="0"/>
          <a:lstStyle/>
          <a:p>
            <a:endParaRPr/>
          </a:p>
        </p:txBody>
      </p:sp>
      <p:sp>
        <p:nvSpPr>
          <p:cNvPr id="10" name="object 10"/>
          <p:cNvSpPr/>
          <p:nvPr/>
        </p:nvSpPr>
        <p:spPr>
          <a:xfrm>
            <a:off x="11521282" y="2235213"/>
            <a:ext cx="909955" cy="909955"/>
          </a:xfrm>
          <a:custGeom>
            <a:avLst/>
            <a:gdLst/>
            <a:ahLst/>
            <a:cxnLst/>
            <a:rect l="l" t="t" r="r" b="b"/>
            <a:pathLst>
              <a:path w="909954" h="909955">
                <a:moveTo>
                  <a:pt x="454393" y="0"/>
                </a:moveTo>
                <a:lnTo>
                  <a:pt x="405985" y="2497"/>
                </a:lnTo>
                <a:lnTo>
                  <a:pt x="359428" y="9680"/>
                </a:lnTo>
                <a:lnTo>
                  <a:pt x="314817" y="21316"/>
                </a:lnTo>
                <a:lnTo>
                  <a:pt x="272569" y="37050"/>
                </a:lnTo>
                <a:lnTo>
                  <a:pt x="232617" y="56707"/>
                </a:lnTo>
                <a:lnTo>
                  <a:pt x="195215" y="79996"/>
                </a:lnTo>
                <a:lnTo>
                  <a:pt x="160539" y="106651"/>
                </a:lnTo>
                <a:lnTo>
                  <a:pt x="128765" y="136409"/>
                </a:lnTo>
                <a:lnTo>
                  <a:pt x="100066" y="169005"/>
                </a:lnTo>
                <a:lnTo>
                  <a:pt x="74619" y="204177"/>
                </a:lnTo>
                <a:lnTo>
                  <a:pt x="52597" y="241660"/>
                </a:lnTo>
                <a:lnTo>
                  <a:pt x="34176" y="281190"/>
                </a:lnTo>
                <a:lnTo>
                  <a:pt x="19531" y="322504"/>
                </a:lnTo>
                <a:lnTo>
                  <a:pt x="8836" y="365337"/>
                </a:lnTo>
                <a:lnTo>
                  <a:pt x="2268" y="409426"/>
                </a:lnTo>
                <a:lnTo>
                  <a:pt x="0" y="454507"/>
                </a:lnTo>
                <a:lnTo>
                  <a:pt x="2180" y="499782"/>
                </a:lnTo>
                <a:lnTo>
                  <a:pt x="8746" y="544121"/>
                </a:lnTo>
                <a:lnTo>
                  <a:pt x="19439" y="586983"/>
                </a:lnTo>
                <a:lnTo>
                  <a:pt x="34144" y="628388"/>
                </a:lnTo>
                <a:lnTo>
                  <a:pt x="52651" y="667982"/>
                </a:lnTo>
                <a:lnTo>
                  <a:pt x="74773" y="705506"/>
                </a:lnTo>
                <a:lnTo>
                  <a:pt x="100324" y="740700"/>
                </a:lnTo>
                <a:lnTo>
                  <a:pt x="129117" y="773303"/>
                </a:lnTo>
                <a:lnTo>
                  <a:pt x="161057" y="803123"/>
                </a:lnTo>
                <a:lnTo>
                  <a:pt x="195686" y="829695"/>
                </a:lnTo>
                <a:lnTo>
                  <a:pt x="233088" y="852964"/>
                </a:lnTo>
                <a:lnTo>
                  <a:pt x="272987" y="872602"/>
                </a:lnTo>
                <a:lnTo>
                  <a:pt x="315196" y="888349"/>
                </a:lnTo>
                <a:lnTo>
                  <a:pt x="359530" y="899943"/>
                </a:lnTo>
                <a:lnTo>
                  <a:pt x="405800" y="907126"/>
                </a:lnTo>
                <a:lnTo>
                  <a:pt x="453821" y="909637"/>
                </a:lnTo>
                <a:lnTo>
                  <a:pt x="502290" y="907269"/>
                </a:lnTo>
                <a:lnTo>
                  <a:pt x="548945" y="900167"/>
                </a:lnTo>
                <a:lnTo>
                  <a:pt x="593602" y="888603"/>
                </a:lnTo>
                <a:lnTo>
                  <a:pt x="636081" y="872847"/>
                </a:lnTo>
                <a:lnTo>
                  <a:pt x="676200" y="853168"/>
                </a:lnTo>
                <a:lnTo>
                  <a:pt x="713775" y="829837"/>
                </a:lnTo>
                <a:lnTo>
                  <a:pt x="748700" y="803054"/>
                </a:lnTo>
                <a:lnTo>
                  <a:pt x="780570" y="773298"/>
                </a:lnTo>
                <a:lnTo>
                  <a:pt x="809425" y="740630"/>
                </a:lnTo>
                <a:lnTo>
                  <a:pt x="835010" y="705391"/>
                </a:lnTo>
                <a:lnTo>
                  <a:pt x="845504" y="687590"/>
                </a:lnTo>
                <a:lnTo>
                  <a:pt x="343037" y="687590"/>
                </a:lnTo>
                <a:lnTo>
                  <a:pt x="293017" y="681164"/>
                </a:lnTo>
                <a:lnTo>
                  <a:pt x="244440" y="667251"/>
                </a:lnTo>
                <a:lnTo>
                  <a:pt x="197154" y="646442"/>
                </a:lnTo>
                <a:lnTo>
                  <a:pt x="217561" y="643410"/>
                </a:lnTo>
                <a:lnTo>
                  <a:pt x="237942" y="640776"/>
                </a:lnTo>
                <a:lnTo>
                  <a:pt x="258192" y="637607"/>
                </a:lnTo>
                <a:lnTo>
                  <a:pt x="308973" y="621545"/>
                </a:lnTo>
                <a:lnTo>
                  <a:pt x="340359" y="601700"/>
                </a:lnTo>
                <a:lnTo>
                  <a:pt x="345427" y="599071"/>
                </a:lnTo>
                <a:lnTo>
                  <a:pt x="344279" y="590029"/>
                </a:lnTo>
                <a:lnTo>
                  <a:pt x="337807" y="590029"/>
                </a:lnTo>
                <a:lnTo>
                  <a:pt x="333768" y="589292"/>
                </a:lnTo>
                <a:lnTo>
                  <a:pt x="284922" y="567912"/>
                </a:lnTo>
                <a:lnTo>
                  <a:pt x="250469" y="527215"/>
                </a:lnTo>
                <a:lnTo>
                  <a:pt x="245338" y="518299"/>
                </a:lnTo>
                <a:lnTo>
                  <a:pt x="246278" y="514350"/>
                </a:lnTo>
                <a:lnTo>
                  <a:pt x="284008" y="514350"/>
                </a:lnTo>
                <a:lnTo>
                  <a:pt x="285567" y="513855"/>
                </a:lnTo>
                <a:lnTo>
                  <a:pt x="288937" y="509460"/>
                </a:lnTo>
                <a:lnTo>
                  <a:pt x="287910" y="504755"/>
                </a:lnTo>
                <a:lnTo>
                  <a:pt x="283121" y="502202"/>
                </a:lnTo>
                <a:lnTo>
                  <a:pt x="276721" y="500573"/>
                </a:lnTo>
                <a:lnTo>
                  <a:pt x="270865" y="498640"/>
                </a:lnTo>
                <a:lnTo>
                  <a:pt x="228947" y="463303"/>
                </a:lnTo>
                <a:lnTo>
                  <a:pt x="207975" y="412775"/>
                </a:lnTo>
                <a:lnTo>
                  <a:pt x="206184" y="403580"/>
                </a:lnTo>
                <a:lnTo>
                  <a:pt x="208546" y="400507"/>
                </a:lnTo>
                <a:lnTo>
                  <a:pt x="251772" y="400507"/>
                </a:lnTo>
                <a:lnTo>
                  <a:pt x="247560" y="396489"/>
                </a:lnTo>
                <a:lnTo>
                  <a:pt x="216355" y="356831"/>
                </a:lnTo>
                <a:lnTo>
                  <a:pt x="207090" y="301582"/>
                </a:lnTo>
                <a:lnTo>
                  <a:pt x="214160" y="271970"/>
                </a:lnTo>
                <a:lnTo>
                  <a:pt x="217540" y="264273"/>
                </a:lnTo>
                <a:lnTo>
                  <a:pt x="221038" y="261307"/>
                </a:lnTo>
                <a:lnTo>
                  <a:pt x="504349" y="261307"/>
                </a:lnTo>
                <a:lnTo>
                  <a:pt x="518033" y="251256"/>
                </a:lnTo>
                <a:lnTo>
                  <a:pt x="551180" y="238142"/>
                </a:lnTo>
                <a:lnTo>
                  <a:pt x="583998" y="235421"/>
                </a:lnTo>
                <a:lnTo>
                  <a:pt x="853406" y="235421"/>
                </a:lnTo>
                <a:lnTo>
                  <a:pt x="836014" y="205619"/>
                </a:lnTo>
                <a:lnTo>
                  <a:pt x="810615" y="170285"/>
                </a:lnTo>
                <a:lnTo>
                  <a:pt x="781923" y="137485"/>
                </a:lnTo>
                <a:lnTo>
                  <a:pt x="750108" y="107499"/>
                </a:lnTo>
                <a:lnTo>
                  <a:pt x="715342" y="80608"/>
                </a:lnTo>
                <a:lnTo>
                  <a:pt x="677798" y="57093"/>
                </a:lnTo>
                <a:lnTo>
                  <a:pt x="637646" y="37235"/>
                </a:lnTo>
                <a:lnTo>
                  <a:pt x="594942" y="21286"/>
                </a:lnTo>
                <a:lnTo>
                  <a:pt x="550205" y="9617"/>
                </a:lnTo>
                <a:lnTo>
                  <a:pt x="503260" y="2417"/>
                </a:lnTo>
                <a:lnTo>
                  <a:pt x="454393" y="0"/>
                </a:lnTo>
                <a:close/>
              </a:path>
              <a:path w="909954" h="909955">
                <a:moveTo>
                  <a:pt x="880119" y="293789"/>
                </a:moveTo>
                <a:lnTo>
                  <a:pt x="737920" y="293789"/>
                </a:lnTo>
                <a:lnTo>
                  <a:pt x="730189" y="306698"/>
                </a:lnTo>
                <a:lnTo>
                  <a:pt x="721656" y="317806"/>
                </a:lnTo>
                <a:lnTo>
                  <a:pt x="712055" y="327087"/>
                </a:lnTo>
                <a:lnTo>
                  <a:pt x="701116" y="334518"/>
                </a:lnTo>
                <a:lnTo>
                  <a:pt x="694050" y="339715"/>
                </a:lnTo>
                <a:lnTo>
                  <a:pt x="689821" y="345776"/>
                </a:lnTo>
                <a:lnTo>
                  <a:pt x="687823" y="352895"/>
                </a:lnTo>
                <a:lnTo>
                  <a:pt x="687420" y="361861"/>
                </a:lnTo>
                <a:lnTo>
                  <a:pt x="684662" y="416079"/>
                </a:lnTo>
                <a:lnTo>
                  <a:pt x="673046" y="468101"/>
                </a:lnTo>
                <a:lnTo>
                  <a:pt x="652271" y="517110"/>
                </a:lnTo>
                <a:lnTo>
                  <a:pt x="622007" y="562889"/>
                </a:lnTo>
                <a:lnTo>
                  <a:pt x="584901" y="602732"/>
                </a:lnTo>
                <a:lnTo>
                  <a:pt x="543474" y="634761"/>
                </a:lnTo>
                <a:lnTo>
                  <a:pt x="497865" y="659174"/>
                </a:lnTo>
                <a:lnTo>
                  <a:pt x="448211" y="676168"/>
                </a:lnTo>
                <a:lnTo>
                  <a:pt x="394652" y="685939"/>
                </a:lnTo>
                <a:lnTo>
                  <a:pt x="343037" y="687590"/>
                </a:lnTo>
                <a:lnTo>
                  <a:pt x="845504" y="687590"/>
                </a:lnTo>
                <a:lnTo>
                  <a:pt x="875638" y="628279"/>
                </a:lnTo>
                <a:lnTo>
                  <a:pt x="890318" y="586945"/>
                </a:lnTo>
                <a:lnTo>
                  <a:pt x="901013" y="544027"/>
                </a:lnTo>
                <a:lnTo>
                  <a:pt x="907426" y="500573"/>
                </a:lnTo>
                <a:lnTo>
                  <a:pt x="909637" y="455079"/>
                </a:lnTo>
                <a:lnTo>
                  <a:pt x="907602" y="410448"/>
                </a:lnTo>
                <a:lnTo>
                  <a:pt x="901244" y="366664"/>
                </a:lnTo>
                <a:lnTo>
                  <a:pt x="890735" y="324008"/>
                </a:lnTo>
                <a:lnTo>
                  <a:pt x="880119" y="293789"/>
                </a:lnTo>
                <a:close/>
              </a:path>
              <a:path w="909954" h="909955">
                <a:moveTo>
                  <a:pt x="344068" y="588365"/>
                </a:moveTo>
                <a:lnTo>
                  <a:pt x="337807" y="590029"/>
                </a:lnTo>
                <a:lnTo>
                  <a:pt x="344279" y="590029"/>
                </a:lnTo>
                <a:lnTo>
                  <a:pt x="344068" y="588365"/>
                </a:lnTo>
                <a:close/>
              </a:path>
              <a:path w="909954" h="909955">
                <a:moveTo>
                  <a:pt x="284008" y="514350"/>
                </a:moveTo>
                <a:lnTo>
                  <a:pt x="246278" y="514350"/>
                </a:lnTo>
                <a:lnTo>
                  <a:pt x="259880" y="516585"/>
                </a:lnTo>
                <a:lnTo>
                  <a:pt x="262420" y="516509"/>
                </a:lnTo>
                <a:lnTo>
                  <a:pt x="264909" y="516407"/>
                </a:lnTo>
                <a:lnTo>
                  <a:pt x="272115" y="516291"/>
                </a:lnTo>
                <a:lnTo>
                  <a:pt x="279480" y="515786"/>
                </a:lnTo>
                <a:lnTo>
                  <a:pt x="284008" y="514350"/>
                </a:lnTo>
                <a:close/>
              </a:path>
              <a:path w="909954" h="909955">
                <a:moveTo>
                  <a:pt x="256163" y="411492"/>
                </a:moveTo>
                <a:lnTo>
                  <a:pt x="251612" y="411492"/>
                </a:lnTo>
                <a:lnTo>
                  <a:pt x="255943" y="412267"/>
                </a:lnTo>
                <a:lnTo>
                  <a:pt x="256163" y="411492"/>
                </a:lnTo>
                <a:close/>
              </a:path>
              <a:path w="909954" h="909955">
                <a:moveTo>
                  <a:pt x="251772" y="400507"/>
                </a:moveTo>
                <a:lnTo>
                  <a:pt x="208546" y="400507"/>
                </a:lnTo>
                <a:lnTo>
                  <a:pt x="217944" y="404698"/>
                </a:lnTo>
                <a:lnTo>
                  <a:pt x="225213" y="407651"/>
                </a:lnTo>
                <a:lnTo>
                  <a:pt x="232673" y="409952"/>
                </a:lnTo>
                <a:lnTo>
                  <a:pt x="240347" y="411363"/>
                </a:lnTo>
                <a:lnTo>
                  <a:pt x="248259" y="411645"/>
                </a:lnTo>
                <a:lnTo>
                  <a:pt x="251612" y="411492"/>
                </a:lnTo>
                <a:lnTo>
                  <a:pt x="256163" y="411492"/>
                </a:lnTo>
                <a:lnTo>
                  <a:pt x="258102" y="404672"/>
                </a:lnTo>
                <a:lnTo>
                  <a:pt x="254495" y="403148"/>
                </a:lnTo>
                <a:lnTo>
                  <a:pt x="251772" y="400507"/>
                </a:lnTo>
                <a:close/>
              </a:path>
              <a:path w="909954" h="909955">
                <a:moveTo>
                  <a:pt x="504349" y="261307"/>
                </a:moveTo>
                <a:lnTo>
                  <a:pt x="221038" y="261307"/>
                </a:lnTo>
                <a:lnTo>
                  <a:pt x="225549" y="262881"/>
                </a:lnTo>
                <a:lnTo>
                  <a:pt x="231965" y="268808"/>
                </a:lnTo>
                <a:lnTo>
                  <a:pt x="262350" y="297858"/>
                </a:lnTo>
                <a:lnTo>
                  <a:pt x="295157" y="323302"/>
                </a:lnTo>
                <a:lnTo>
                  <a:pt x="330731" y="344619"/>
                </a:lnTo>
                <a:lnTo>
                  <a:pt x="369417" y="361289"/>
                </a:lnTo>
                <a:lnTo>
                  <a:pt x="407495" y="371757"/>
                </a:lnTo>
                <a:lnTo>
                  <a:pt x="446811" y="375996"/>
                </a:lnTo>
                <a:lnTo>
                  <a:pt x="456920" y="376174"/>
                </a:lnTo>
                <a:lnTo>
                  <a:pt x="461175" y="372719"/>
                </a:lnTo>
                <a:lnTo>
                  <a:pt x="460184" y="361861"/>
                </a:lnTo>
                <a:lnTo>
                  <a:pt x="461252" y="329904"/>
                </a:lnTo>
                <a:lnTo>
                  <a:pt x="461373" y="327087"/>
                </a:lnTo>
                <a:lnTo>
                  <a:pt x="471420" y="296995"/>
                </a:lnTo>
                <a:lnTo>
                  <a:pt x="490341" y="271596"/>
                </a:lnTo>
                <a:lnTo>
                  <a:pt x="504349" y="261307"/>
                </a:lnTo>
                <a:close/>
              </a:path>
              <a:path w="909954" h="909955">
                <a:moveTo>
                  <a:pt x="859916" y="247459"/>
                </a:moveTo>
                <a:lnTo>
                  <a:pt x="725525" y="247459"/>
                </a:lnTo>
                <a:lnTo>
                  <a:pt x="718235" y="264702"/>
                </a:lnTo>
                <a:lnTo>
                  <a:pt x="707650" y="279045"/>
                </a:lnTo>
                <a:lnTo>
                  <a:pt x="694893" y="292163"/>
                </a:lnTo>
                <a:lnTo>
                  <a:pt x="681088" y="305727"/>
                </a:lnTo>
                <a:lnTo>
                  <a:pt x="696235" y="304572"/>
                </a:lnTo>
                <a:lnTo>
                  <a:pt x="710271" y="301853"/>
                </a:lnTo>
                <a:lnTo>
                  <a:pt x="723924" y="298086"/>
                </a:lnTo>
                <a:lnTo>
                  <a:pt x="737920" y="293789"/>
                </a:lnTo>
                <a:lnTo>
                  <a:pt x="880119" y="293789"/>
                </a:lnTo>
                <a:lnTo>
                  <a:pt x="876246" y="282762"/>
                </a:lnTo>
                <a:lnTo>
                  <a:pt x="859916" y="247459"/>
                </a:lnTo>
                <a:close/>
              </a:path>
              <a:path w="909954" h="909955">
                <a:moveTo>
                  <a:pt x="853406" y="235421"/>
                </a:moveTo>
                <a:lnTo>
                  <a:pt x="583998" y="235421"/>
                </a:lnTo>
                <a:lnTo>
                  <a:pt x="616047" y="243046"/>
                </a:lnTo>
                <a:lnTo>
                  <a:pt x="646887" y="260972"/>
                </a:lnTo>
                <a:lnTo>
                  <a:pt x="656506" y="266926"/>
                </a:lnTo>
                <a:lnTo>
                  <a:pt x="665672" y="269565"/>
                </a:lnTo>
                <a:lnTo>
                  <a:pt x="674906" y="269082"/>
                </a:lnTo>
                <a:lnTo>
                  <a:pt x="684733" y="265671"/>
                </a:lnTo>
                <a:lnTo>
                  <a:pt x="694255" y="261307"/>
                </a:lnTo>
                <a:lnTo>
                  <a:pt x="725525" y="247459"/>
                </a:lnTo>
                <a:lnTo>
                  <a:pt x="859916" y="247459"/>
                </a:lnTo>
                <a:lnTo>
                  <a:pt x="857948" y="243205"/>
                </a:lnTo>
                <a:lnTo>
                  <a:pt x="853406" y="235421"/>
                </a:lnTo>
                <a:close/>
              </a:path>
            </a:pathLst>
          </a:custGeom>
          <a:solidFill>
            <a:srgbClr val="C7436B"/>
          </a:solidFill>
        </p:spPr>
        <p:txBody>
          <a:bodyPr wrap="square" lIns="0" tIns="0" rIns="0" bIns="0" rtlCol="0"/>
          <a:lstStyle/>
          <a:p>
            <a:endParaRPr dirty="0"/>
          </a:p>
        </p:txBody>
      </p:sp>
      <p:grpSp>
        <p:nvGrpSpPr>
          <p:cNvPr id="11" name="object 11"/>
          <p:cNvGrpSpPr/>
          <p:nvPr/>
        </p:nvGrpSpPr>
        <p:grpSpPr>
          <a:xfrm>
            <a:off x="11521413" y="5033965"/>
            <a:ext cx="909955" cy="909955"/>
            <a:chOff x="11521413" y="5033965"/>
            <a:chExt cx="909955" cy="909955"/>
          </a:xfrm>
        </p:grpSpPr>
        <p:sp>
          <p:nvSpPr>
            <p:cNvPr id="12" name="object 12"/>
            <p:cNvSpPr/>
            <p:nvPr/>
          </p:nvSpPr>
          <p:spPr>
            <a:xfrm>
              <a:off x="11521413" y="5033965"/>
              <a:ext cx="909955" cy="909955"/>
            </a:xfrm>
            <a:custGeom>
              <a:avLst/>
              <a:gdLst/>
              <a:ahLst/>
              <a:cxnLst/>
              <a:rect l="l" t="t" r="r" b="b"/>
              <a:pathLst>
                <a:path w="909954" h="909954">
                  <a:moveTo>
                    <a:pt x="457771" y="0"/>
                  </a:moveTo>
                  <a:lnTo>
                    <a:pt x="407030" y="2365"/>
                  </a:lnTo>
                  <a:lnTo>
                    <a:pt x="358167" y="9954"/>
                  </a:lnTo>
                  <a:lnTo>
                    <a:pt x="311416" y="22467"/>
                  </a:lnTo>
                  <a:lnTo>
                    <a:pt x="267010" y="39606"/>
                  </a:lnTo>
                  <a:lnTo>
                    <a:pt x="225182" y="61073"/>
                  </a:lnTo>
                  <a:lnTo>
                    <a:pt x="186165" y="86569"/>
                  </a:lnTo>
                  <a:lnTo>
                    <a:pt x="150193" y="115796"/>
                  </a:lnTo>
                  <a:lnTo>
                    <a:pt x="117498" y="148454"/>
                  </a:lnTo>
                  <a:lnTo>
                    <a:pt x="88314" y="184246"/>
                  </a:lnTo>
                  <a:lnTo>
                    <a:pt x="62874" y="222872"/>
                  </a:lnTo>
                  <a:lnTo>
                    <a:pt x="41412" y="264035"/>
                  </a:lnTo>
                  <a:lnTo>
                    <a:pt x="24160" y="307436"/>
                  </a:lnTo>
                  <a:lnTo>
                    <a:pt x="11352" y="352776"/>
                  </a:lnTo>
                  <a:lnTo>
                    <a:pt x="3221" y="399758"/>
                  </a:lnTo>
                  <a:lnTo>
                    <a:pt x="0" y="448081"/>
                  </a:lnTo>
                  <a:lnTo>
                    <a:pt x="1648" y="494446"/>
                  </a:lnTo>
                  <a:lnTo>
                    <a:pt x="7787" y="539666"/>
                  </a:lnTo>
                  <a:lnTo>
                    <a:pt x="18219" y="583484"/>
                  </a:lnTo>
                  <a:lnTo>
                    <a:pt x="32746" y="625647"/>
                  </a:lnTo>
                  <a:lnTo>
                    <a:pt x="51171" y="665898"/>
                  </a:lnTo>
                  <a:lnTo>
                    <a:pt x="73297" y="703985"/>
                  </a:lnTo>
                  <a:lnTo>
                    <a:pt x="98981" y="739712"/>
                  </a:lnTo>
                  <a:lnTo>
                    <a:pt x="127862" y="772641"/>
                  </a:lnTo>
                  <a:lnTo>
                    <a:pt x="159905" y="802701"/>
                  </a:lnTo>
                  <a:lnTo>
                    <a:pt x="194860" y="829575"/>
                  </a:lnTo>
                  <a:lnTo>
                    <a:pt x="232529" y="853010"/>
                  </a:lnTo>
                  <a:lnTo>
                    <a:pt x="272714" y="872750"/>
                  </a:lnTo>
                  <a:lnTo>
                    <a:pt x="315218" y="888540"/>
                  </a:lnTo>
                  <a:lnTo>
                    <a:pt x="359844" y="900125"/>
                  </a:lnTo>
                  <a:lnTo>
                    <a:pt x="406395" y="907251"/>
                  </a:lnTo>
                  <a:lnTo>
                    <a:pt x="454672" y="909662"/>
                  </a:lnTo>
                  <a:lnTo>
                    <a:pt x="503598" y="907161"/>
                  </a:lnTo>
                  <a:lnTo>
                    <a:pt x="550548" y="899906"/>
                  </a:lnTo>
                  <a:lnTo>
                    <a:pt x="595361" y="888179"/>
                  </a:lnTo>
                  <a:lnTo>
                    <a:pt x="637874" y="872263"/>
                  </a:lnTo>
                  <a:lnTo>
                    <a:pt x="677925" y="852440"/>
                  </a:lnTo>
                  <a:lnTo>
                    <a:pt x="715349" y="828991"/>
                  </a:lnTo>
                  <a:lnTo>
                    <a:pt x="749986" y="802199"/>
                  </a:lnTo>
                  <a:lnTo>
                    <a:pt x="781672" y="772345"/>
                  </a:lnTo>
                  <a:lnTo>
                    <a:pt x="810289" y="739650"/>
                  </a:lnTo>
                  <a:lnTo>
                    <a:pt x="835540" y="704582"/>
                  </a:lnTo>
                  <a:lnTo>
                    <a:pt x="857398" y="667236"/>
                  </a:lnTo>
                  <a:lnTo>
                    <a:pt x="865366" y="650091"/>
                  </a:lnTo>
                  <a:lnTo>
                    <a:pt x="493859" y="650091"/>
                  </a:lnTo>
                  <a:lnTo>
                    <a:pt x="440416" y="650010"/>
                  </a:lnTo>
                  <a:lnTo>
                    <a:pt x="352973" y="647358"/>
                  </a:lnTo>
                  <a:lnTo>
                    <a:pt x="285216" y="643055"/>
                  </a:lnTo>
                  <a:lnTo>
                    <a:pt x="225079" y="630998"/>
                  </a:lnTo>
                  <a:lnTo>
                    <a:pt x="192932" y="598864"/>
                  </a:lnTo>
                  <a:lnTo>
                    <a:pt x="181751" y="542843"/>
                  </a:lnTo>
                  <a:lnTo>
                    <a:pt x="179316" y="483211"/>
                  </a:lnTo>
                  <a:lnTo>
                    <a:pt x="179341" y="423459"/>
                  </a:lnTo>
                  <a:lnTo>
                    <a:pt x="181855" y="363833"/>
                  </a:lnTo>
                  <a:lnTo>
                    <a:pt x="192731" y="310085"/>
                  </a:lnTo>
                  <a:lnTo>
                    <a:pt x="222418" y="279095"/>
                  </a:lnTo>
                  <a:lnTo>
                    <a:pt x="277179" y="265809"/>
                  </a:lnTo>
                  <a:lnTo>
                    <a:pt x="339706" y="261361"/>
                  </a:lnTo>
                  <a:lnTo>
                    <a:pt x="422982" y="259055"/>
                  </a:lnTo>
                  <a:lnTo>
                    <a:pt x="864954" y="258785"/>
                  </a:lnTo>
                  <a:lnTo>
                    <a:pt x="857930" y="243579"/>
                  </a:lnTo>
                  <a:lnTo>
                    <a:pt x="835972" y="205963"/>
                  </a:lnTo>
                  <a:lnTo>
                    <a:pt x="810565" y="170656"/>
                  </a:lnTo>
                  <a:lnTo>
                    <a:pt x="781897" y="137920"/>
                  </a:lnTo>
                  <a:lnTo>
                    <a:pt x="750158" y="108017"/>
                  </a:lnTo>
                  <a:lnTo>
                    <a:pt x="715534" y="81209"/>
                  </a:lnTo>
                  <a:lnTo>
                    <a:pt x="678215" y="57757"/>
                  </a:lnTo>
                  <a:lnTo>
                    <a:pt x="638389" y="37923"/>
                  </a:lnTo>
                  <a:lnTo>
                    <a:pt x="596243" y="21969"/>
                  </a:lnTo>
                  <a:lnTo>
                    <a:pt x="551966" y="10156"/>
                  </a:lnTo>
                  <a:lnTo>
                    <a:pt x="505746" y="2745"/>
                  </a:lnTo>
                  <a:lnTo>
                    <a:pt x="457771" y="0"/>
                  </a:lnTo>
                  <a:close/>
                </a:path>
                <a:path w="909954" h="909954">
                  <a:moveTo>
                    <a:pt x="864954" y="258785"/>
                  </a:moveTo>
                  <a:lnTo>
                    <a:pt x="474947" y="258785"/>
                  </a:lnTo>
                  <a:lnTo>
                    <a:pt x="526900" y="259700"/>
                  </a:lnTo>
                  <a:lnTo>
                    <a:pt x="578828" y="261963"/>
                  </a:lnTo>
                  <a:lnTo>
                    <a:pt x="630720" y="265734"/>
                  </a:lnTo>
                  <a:lnTo>
                    <a:pt x="633704" y="266001"/>
                  </a:lnTo>
                  <a:lnTo>
                    <a:pt x="636689" y="266103"/>
                  </a:lnTo>
                  <a:lnTo>
                    <a:pt x="679542" y="275315"/>
                  </a:lnTo>
                  <a:lnTo>
                    <a:pt x="720486" y="318322"/>
                  </a:lnTo>
                  <a:lnTo>
                    <a:pt x="727976" y="359867"/>
                  </a:lnTo>
                  <a:lnTo>
                    <a:pt x="731633" y="410911"/>
                  </a:lnTo>
                  <a:lnTo>
                    <a:pt x="732691" y="461976"/>
                  </a:lnTo>
                  <a:lnTo>
                    <a:pt x="730885" y="513060"/>
                  </a:lnTo>
                  <a:lnTo>
                    <a:pt x="725957" y="564057"/>
                  </a:lnTo>
                  <a:lnTo>
                    <a:pt x="705529" y="617204"/>
                  </a:lnTo>
                  <a:lnTo>
                    <a:pt x="653707" y="639013"/>
                  </a:lnTo>
                  <a:lnTo>
                    <a:pt x="600526" y="644912"/>
                  </a:lnTo>
                  <a:lnTo>
                    <a:pt x="547236" y="648498"/>
                  </a:lnTo>
                  <a:lnTo>
                    <a:pt x="493859" y="650091"/>
                  </a:lnTo>
                  <a:lnTo>
                    <a:pt x="865366" y="650091"/>
                  </a:lnTo>
                  <a:lnTo>
                    <a:pt x="890145" y="587027"/>
                  </a:lnTo>
                  <a:lnTo>
                    <a:pt x="900710" y="544728"/>
                  </a:lnTo>
                  <a:lnTo>
                    <a:pt x="907185" y="501341"/>
                  </a:lnTo>
                  <a:lnTo>
                    <a:pt x="909408" y="457149"/>
                  </a:lnTo>
                  <a:lnTo>
                    <a:pt x="907515" y="411909"/>
                  </a:lnTo>
                  <a:lnTo>
                    <a:pt x="901233" y="367670"/>
                  </a:lnTo>
                  <a:lnTo>
                    <a:pt x="890749" y="324695"/>
                  </a:lnTo>
                  <a:lnTo>
                    <a:pt x="876252" y="283244"/>
                  </a:lnTo>
                  <a:lnTo>
                    <a:pt x="864954" y="258785"/>
                  </a:lnTo>
                  <a:close/>
                </a:path>
              </a:pathLst>
            </a:custGeom>
            <a:solidFill>
              <a:srgbClr val="C7436B"/>
            </a:solidFill>
          </p:spPr>
          <p:txBody>
            <a:bodyPr wrap="square" lIns="0" tIns="0" rIns="0" bIns="0" rtlCol="0"/>
            <a:lstStyle/>
            <a:p>
              <a:endParaRPr/>
            </a:p>
          </p:txBody>
        </p:sp>
        <p:pic>
          <p:nvPicPr>
            <p:cNvPr id="13" name="object 13"/>
            <p:cNvPicPr/>
            <p:nvPr/>
          </p:nvPicPr>
          <p:blipFill>
            <a:blip r:embed="rId2" cstate="print"/>
            <a:stretch>
              <a:fillRect/>
            </a:stretch>
          </p:blipFill>
          <p:spPr>
            <a:xfrm>
              <a:off x="11918063" y="5405662"/>
              <a:ext cx="146446" cy="168122"/>
            </a:xfrm>
            <a:prstGeom prst="rect">
              <a:avLst/>
            </a:prstGeom>
          </p:spPr>
        </p:pic>
      </p:grpSp>
      <p:grpSp>
        <p:nvGrpSpPr>
          <p:cNvPr id="14" name="object 14"/>
          <p:cNvGrpSpPr/>
          <p:nvPr/>
        </p:nvGrpSpPr>
        <p:grpSpPr>
          <a:xfrm>
            <a:off x="7672602" y="5033944"/>
            <a:ext cx="909955" cy="909955"/>
            <a:chOff x="7672602" y="5033944"/>
            <a:chExt cx="909955" cy="909955"/>
          </a:xfrm>
        </p:grpSpPr>
        <p:sp>
          <p:nvSpPr>
            <p:cNvPr id="15" name="object 15"/>
            <p:cNvSpPr/>
            <p:nvPr/>
          </p:nvSpPr>
          <p:spPr>
            <a:xfrm>
              <a:off x="7672591" y="5033949"/>
              <a:ext cx="909955" cy="909955"/>
            </a:xfrm>
            <a:custGeom>
              <a:avLst/>
              <a:gdLst/>
              <a:ahLst/>
              <a:cxnLst/>
              <a:rect l="l" t="t" r="r" b="b"/>
              <a:pathLst>
                <a:path w="909954" h="909954">
                  <a:moveTo>
                    <a:pt x="405345" y="742226"/>
                  </a:moveTo>
                  <a:lnTo>
                    <a:pt x="392633" y="742086"/>
                  </a:lnTo>
                  <a:lnTo>
                    <a:pt x="340791" y="742226"/>
                  </a:lnTo>
                  <a:lnTo>
                    <a:pt x="405345" y="742226"/>
                  </a:lnTo>
                  <a:close/>
                </a:path>
                <a:path w="909954" h="909954">
                  <a:moveTo>
                    <a:pt x="695998" y="326072"/>
                  </a:moveTo>
                  <a:lnTo>
                    <a:pt x="687679" y="282486"/>
                  </a:lnTo>
                  <a:lnTo>
                    <a:pt x="678980" y="268947"/>
                  </a:lnTo>
                  <a:lnTo>
                    <a:pt x="664984" y="247180"/>
                  </a:lnTo>
                  <a:lnTo>
                    <a:pt x="641324" y="230771"/>
                  </a:lnTo>
                  <a:lnTo>
                    <a:pt x="641324" y="300139"/>
                  </a:lnTo>
                  <a:lnTo>
                    <a:pt x="638937" y="312648"/>
                  </a:lnTo>
                  <a:lnTo>
                    <a:pt x="632498" y="322300"/>
                  </a:lnTo>
                  <a:lnTo>
                    <a:pt x="622592" y="328498"/>
                  </a:lnTo>
                  <a:lnTo>
                    <a:pt x="611466" y="330352"/>
                  </a:lnTo>
                  <a:lnTo>
                    <a:pt x="611466" y="455828"/>
                  </a:lnTo>
                  <a:lnTo>
                    <a:pt x="603186" y="504507"/>
                  </a:lnTo>
                  <a:lnTo>
                    <a:pt x="580707" y="547065"/>
                  </a:lnTo>
                  <a:lnTo>
                    <a:pt x="546773" y="580758"/>
                  </a:lnTo>
                  <a:lnTo>
                    <a:pt x="504151" y="602843"/>
                  </a:lnTo>
                  <a:lnTo>
                    <a:pt x="455574" y="610616"/>
                  </a:lnTo>
                  <a:lnTo>
                    <a:pt x="406095" y="602500"/>
                  </a:lnTo>
                  <a:lnTo>
                    <a:pt x="363499" y="580364"/>
                  </a:lnTo>
                  <a:lnTo>
                    <a:pt x="330200" y="546646"/>
                  </a:lnTo>
                  <a:lnTo>
                    <a:pt x="308546" y="503732"/>
                  </a:lnTo>
                  <a:lnTo>
                    <a:pt x="300939" y="454037"/>
                  </a:lnTo>
                  <a:lnTo>
                    <a:pt x="309079" y="404799"/>
                  </a:lnTo>
                  <a:lnTo>
                    <a:pt x="331330" y="361962"/>
                  </a:lnTo>
                  <a:lnTo>
                    <a:pt x="364998" y="328231"/>
                  </a:lnTo>
                  <a:lnTo>
                    <a:pt x="407390" y="306311"/>
                  </a:lnTo>
                  <a:lnTo>
                    <a:pt x="455815" y="298881"/>
                  </a:lnTo>
                  <a:lnTo>
                    <a:pt x="505091" y="307505"/>
                  </a:lnTo>
                  <a:lnTo>
                    <a:pt x="547916" y="330136"/>
                  </a:lnTo>
                  <a:lnTo>
                    <a:pt x="581660" y="364159"/>
                  </a:lnTo>
                  <a:lnTo>
                    <a:pt x="603707" y="406933"/>
                  </a:lnTo>
                  <a:lnTo>
                    <a:pt x="611466" y="455828"/>
                  </a:lnTo>
                  <a:lnTo>
                    <a:pt x="611466" y="330352"/>
                  </a:lnTo>
                  <a:lnTo>
                    <a:pt x="579412" y="299288"/>
                  </a:lnTo>
                  <a:lnTo>
                    <a:pt x="579501" y="298881"/>
                  </a:lnTo>
                  <a:lnTo>
                    <a:pt x="581964" y="287451"/>
                  </a:lnTo>
                  <a:lnTo>
                    <a:pt x="588606" y="277761"/>
                  </a:lnTo>
                  <a:lnTo>
                    <a:pt x="598271" y="271246"/>
                  </a:lnTo>
                  <a:lnTo>
                    <a:pt x="609930" y="268947"/>
                  </a:lnTo>
                  <a:lnTo>
                    <a:pt x="622376" y="271487"/>
                  </a:lnTo>
                  <a:lnTo>
                    <a:pt x="632371" y="278142"/>
                  </a:lnTo>
                  <a:lnTo>
                    <a:pt x="639000" y="288010"/>
                  </a:lnTo>
                  <a:lnTo>
                    <a:pt x="641324" y="300139"/>
                  </a:lnTo>
                  <a:lnTo>
                    <a:pt x="641324" y="230771"/>
                  </a:lnTo>
                  <a:lnTo>
                    <a:pt x="630669" y="223367"/>
                  </a:lnTo>
                  <a:lnTo>
                    <a:pt x="587463" y="214287"/>
                  </a:lnTo>
                  <a:lnTo>
                    <a:pt x="481749" y="213448"/>
                  </a:lnTo>
                  <a:lnTo>
                    <a:pt x="323164" y="214249"/>
                  </a:lnTo>
                  <a:lnTo>
                    <a:pt x="280416" y="223215"/>
                  </a:lnTo>
                  <a:lnTo>
                    <a:pt x="245884" y="246799"/>
                  </a:lnTo>
                  <a:lnTo>
                    <a:pt x="222732" y="281647"/>
                  </a:lnTo>
                  <a:lnTo>
                    <a:pt x="214109" y="324421"/>
                  </a:lnTo>
                  <a:lnTo>
                    <a:pt x="213829" y="376682"/>
                  </a:lnTo>
                  <a:lnTo>
                    <a:pt x="213741" y="503732"/>
                  </a:lnTo>
                  <a:lnTo>
                    <a:pt x="213829" y="533476"/>
                  </a:lnTo>
                  <a:lnTo>
                    <a:pt x="214134" y="585736"/>
                  </a:lnTo>
                  <a:lnTo>
                    <a:pt x="222910" y="628446"/>
                  </a:lnTo>
                  <a:lnTo>
                    <a:pt x="246316" y="663155"/>
                  </a:lnTo>
                  <a:lnTo>
                    <a:pt x="281025" y="686536"/>
                  </a:lnTo>
                  <a:lnTo>
                    <a:pt x="323723" y="695286"/>
                  </a:lnTo>
                  <a:lnTo>
                    <a:pt x="428840" y="695744"/>
                  </a:lnTo>
                  <a:lnTo>
                    <a:pt x="481406" y="695744"/>
                  </a:lnTo>
                  <a:lnTo>
                    <a:pt x="586536" y="695286"/>
                  </a:lnTo>
                  <a:lnTo>
                    <a:pt x="629691" y="686473"/>
                  </a:lnTo>
                  <a:lnTo>
                    <a:pt x="664337" y="662889"/>
                  </a:lnTo>
                  <a:lnTo>
                    <a:pt x="687451" y="627786"/>
                  </a:lnTo>
                  <a:lnTo>
                    <a:pt x="690816" y="610616"/>
                  </a:lnTo>
                  <a:lnTo>
                    <a:pt x="695960" y="584415"/>
                  </a:lnTo>
                  <a:lnTo>
                    <a:pt x="695998" y="330606"/>
                  </a:lnTo>
                  <a:lnTo>
                    <a:pt x="695998" y="326072"/>
                  </a:lnTo>
                  <a:close/>
                </a:path>
                <a:path w="909954" h="909954">
                  <a:moveTo>
                    <a:pt x="909916" y="441248"/>
                  </a:moveTo>
                  <a:lnTo>
                    <a:pt x="905840" y="391833"/>
                  </a:lnTo>
                  <a:lnTo>
                    <a:pt x="896848" y="344220"/>
                  </a:lnTo>
                  <a:lnTo>
                    <a:pt x="883183" y="298665"/>
                  </a:lnTo>
                  <a:lnTo>
                    <a:pt x="865136" y="255409"/>
                  </a:lnTo>
                  <a:lnTo>
                    <a:pt x="842962" y="214693"/>
                  </a:lnTo>
                  <a:lnTo>
                    <a:pt x="816927" y="176745"/>
                  </a:lnTo>
                  <a:lnTo>
                    <a:pt x="810285" y="168922"/>
                  </a:lnTo>
                  <a:lnTo>
                    <a:pt x="787298" y="141808"/>
                  </a:lnTo>
                  <a:lnTo>
                    <a:pt x="754341" y="110147"/>
                  </a:lnTo>
                  <a:lnTo>
                    <a:pt x="743013" y="101295"/>
                  </a:lnTo>
                  <a:lnTo>
                    <a:pt x="743013" y="487908"/>
                  </a:lnTo>
                  <a:lnTo>
                    <a:pt x="742886" y="533412"/>
                  </a:lnTo>
                  <a:lnTo>
                    <a:pt x="742581" y="589394"/>
                  </a:lnTo>
                  <a:lnTo>
                    <a:pt x="735444" y="634428"/>
                  </a:lnTo>
                  <a:lnTo>
                    <a:pt x="716013" y="674331"/>
                  </a:lnTo>
                  <a:lnTo>
                    <a:pt x="686295" y="706755"/>
                  </a:lnTo>
                  <a:lnTo>
                    <a:pt x="648309" y="729322"/>
                  </a:lnTo>
                  <a:lnTo>
                    <a:pt x="604088" y="739686"/>
                  </a:lnTo>
                  <a:lnTo>
                    <a:pt x="551281" y="742327"/>
                  </a:lnTo>
                  <a:lnTo>
                    <a:pt x="498424" y="743026"/>
                  </a:lnTo>
                  <a:lnTo>
                    <a:pt x="340791" y="742226"/>
                  </a:lnTo>
                  <a:lnTo>
                    <a:pt x="340423" y="742226"/>
                  </a:lnTo>
                  <a:lnTo>
                    <a:pt x="339737" y="742226"/>
                  </a:lnTo>
                  <a:lnTo>
                    <a:pt x="330784" y="742175"/>
                  </a:lnTo>
                  <a:lnTo>
                    <a:pt x="260184" y="728078"/>
                  </a:lnTo>
                  <a:lnTo>
                    <a:pt x="222834" y="705065"/>
                  </a:lnTo>
                  <a:lnTo>
                    <a:pt x="193776" y="672896"/>
                  </a:lnTo>
                  <a:lnTo>
                    <a:pt x="174815" y="633437"/>
                  </a:lnTo>
                  <a:lnTo>
                    <a:pt x="167767" y="588530"/>
                  </a:lnTo>
                  <a:lnTo>
                    <a:pt x="167322" y="533412"/>
                  </a:lnTo>
                  <a:lnTo>
                    <a:pt x="167182" y="502932"/>
                  </a:lnTo>
                  <a:lnTo>
                    <a:pt x="167309" y="374523"/>
                  </a:lnTo>
                  <a:lnTo>
                    <a:pt x="167754" y="321030"/>
                  </a:lnTo>
                  <a:lnTo>
                    <a:pt x="175945" y="272440"/>
                  </a:lnTo>
                  <a:lnTo>
                    <a:pt x="197815" y="230720"/>
                  </a:lnTo>
                  <a:lnTo>
                    <a:pt x="231000" y="198094"/>
                  </a:lnTo>
                  <a:lnTo>
                    <a:pt x="273151" y="176796"/>
                  </a:lnTo>
                  <a:lnTo>
                    <a:pt x="321894" y="169049"/>
                  </a:lnTo>
                  <a:lnTo>
                    <a:pt x="419569" y="169011"/>
                  </a:lnTo>
                  <a:lnTo>
                    <a:pt x="457885" y="169024"/>
                  </a:lnTo>
                  <a:lnTo>
                    <a:pt x="498233" y="168960"/>
                  </a:lnTo>
                  <a:lnTo>
                    <a:pt x="539216" y="168960"/>
                  </a:lnTo>
                  <a:lnTo>
                    <a:pt x="589394" y="169062"/>
                  </a:lnTo>
                  <a:lnTo>
                    <a:pt x="637971" y="176999"/>
                  </a:lnTo>
                  <a:lnTo>
                    <a:pt x="679970" y="198589"/>
                  </a:lnTo>
                  <a:lnTo>
                    <a:pt x="713003" y="231482"/>
                  </a:lnTo>
                  <a:lnTo>
                    <a:pt x="734682" y="273367"/>
                  </a:lnTo>
                  <a:lnTo>
                    <a:pt x="742632" y="321894"/>
                  </a:lnTo>
                  <a:lnTo>
                    <a:pt x="742886" y="374523"/>
                  </a:lnTo>
                  <a:lnTo>
                    <a:pt x="743013" y="487908"/>
                  </a:lnTo>
                  <a:lnTo>
                    <a:pt x="743013" y="101295"/>
                  </a:lnTo>
                  <a:lnTo>
                    <a:pt x="679538" y="57556"/>
                  </a:lnTo>
                  <a:lnTo>
                    <a:pt x="638213" y="37109"/>
                  </a:lnTo>
                  <a:lnTo>
                    <a:pt x="594626" y="20891"/>
                  </a:lnTo>
                  <a:lnTo>
                    <a:pt x="549046" y="9144"/>
                  </a:lnTo>
                  <a:lnTo>
                    <a:pt x="501738" y="2095"/>
                  </a:lnTo>
                  <a:lnTo>
                    <a:pt x="452970" y="0"/>
                  </a:lnTo>
                  <a:lnTo>
                    <a:pt x="403872" y="2908"/>
                  </a:lnTo>
                  <a:lnTo>
                    <a:pt x="356831" y="10528"/>
                  </a:lnTo>
                  <a:lnTo>
                    <a:pt x="312026" y="22555"/>
                  </a:lnTo>
                  <a:lnTo>
                    <a:pt x="269595" y="38735"/>
                  </a:lnTo>
                  <a:lnTo>
                    <a:pt x="229692" y="58775"/>
                  </a:lnTo>
                  <a:lnTo>
                    <a:pt x="192455" y="82410"/>
                  </a:lnTo>
                  <a:lnTo>
                    <a:pt x="158051" y="109359"/>
                  </a:lnTo>
                  <a:lnTo>
                    <a:pt x="126606" y="139331"/>
                  </a:lnTo>
                  <a:lnTo>
                    <a:pt x="98298" y="172059"/>
                  </a:lnTo>
                  <a:lnTo>
                    <a:pt x="73253" y="207264"/>
                  </a:lnTo>
                  <a:lnTo>
                    <a:pt x="51625" y="244665"/>
                  </a:lnTo>
                  <a:lnTo>
                    <a:pt x="33566" y="283997"/>
                  </a:lnTo>
                  <a:lnTo>
                    <a:pt x="19227" y="324967"/>
                  </a:lnTo>
                  <a:lnTo>
                    <a:pt x="8750" y="367296"/>
                  </a:lnTo>
                  <a:lnTo>
                    <a:pt x="2298" y="410718"/>
                  </a:lnTo>
                  <a:lnTo>
                    <a:pt x="0" y="454939"/>
                  </a:lnTo>
                  <a:lnTo>
                    <a:pt x="2908" y="502932"/>
                  </a:lnTo>
                  <a:lnTo>
                    <a:pt x="10375" y="549275"/>
                  </a:lnTo>
                  <a:lnTo>
                    <a:pt x="22148" y="593788"/>
                  </a:lnTo>
                  <a:lnTo>
                    <a:pt x="38011" y="636257"/>
                  </a:lnTo>
                  <a:lnTo>
                    <a:pt x="57721" y="676452"/>
                  </a:lnTo>
                  <a:lnTo>
                    <a:pt x="81051" y="714184"/>
                  </a:lnTo>
                  <a:lnTo>
                    <a:pt x="107759" y="749236"/>
                  </a:lnTo>
                  <a:lnTo>
                    <a:pt x="137629" y="781405"/>
                  </a:lnTo>
                  <a:lnTo>
                    <a:pt x="170421" y="810475"/>
                  </a:lnTo>
                  <a:lnTo>
                    <a:pt x="205892" y="836231"/>
                  </a:lnTo>
                  <a:lnTo>
                    <a:pt x="243814" y="858481"/>
                  </a:lnTo>
                  <a:lnTo>
                    <a:pt x="283959" y="876998"/>
                  </a:lnTo>
                  <a:lnTo>
                    <a:pt x="326097" y="891590"/>
                  </a:lnTo>
                  <a:lnTo>
                    <a:pt x="369976" y="902030"/>
                  </a:lnTo>
                  <a:lnTo>
                    <a:pt x="415391" y="908113"/>
                  </a:lnTo>
                  <a:lnTo>
                    <a:pt x="462076" y="909637"/>
                  </a:lnTo>
                  <a:lnTo>
                    <a:pt x="510222" y="906386"/>
                  </a:lnTo>
                  <a:lnTo>
                    <a:pt x="556590" y="898512"/>
                  </a:lnTo>
                  <a:lnTo>
                    <a:pt x="601014" y="886269"/>
                  </a:lnTo>
                  <a:lnTo>
                    <a:pt x="643267" y="869899"/>
                  </a:lnTo>
                  <a:lnTo>
                    <a:pt x="683171" y="849642"/>
                  </a:lnTo>
                  <a:lnTo>
                    <a:pt x="720521" y="825754"/>
                  </a:lnTo>
                  <a:lnTo>
                    <a:pt x="755129" y="798474"/>
                  </a:lnTo>
                  <a:lnTo>
                    <a:pt x="786777" y="768057"/>
                  </a:lnTo>
                  <a:lnTo>
                    <a:pt x="808189" y="743026"/>
                  </a:lnTo>
                  <a:lnTo>
                    <a:pt x="815276" y="734745"/>
                  </a:lnTo>
                  <a:lnTo>
                    <a:pt x="840422" y="698792"/>
                  </a:lnTo>
                  <a:lnTo>
                    <a:pt x="862025" y="660425"/>
                  </a:lnTo>
                  <a:lnTo>
                    <a:pt x="879894" y="619912"/>
                  </a:lnTo>
                  <a:lnTo>
                    <a:pt x="893813" y="577494"/>
                  </a:lnTo>
                  <a:lnTo>
                    <a:pt x="903579" y="533412"/>
                  </a:lnTo>
                  <a:lnTo>
                    <a:pt x="909027" y="487908"/>
                  </a:lnTo>
                  <a:lnTo>
                    <a:pt x="909916" y="441248"/>
                  </a:lnTo>
                  <a:close/>
                </a:path>
              </a:pathLst>
            </a:custGeom>
            <a:solidFill>
              <a:srgbClr val="C7436B"/>
            </a:solidFill>
          </p:spPr>
          <p:txBody>
            <a:bodyPr wrap="square" lIns="0" tIns="0" rIns="0" bIns="0" rtlCol="0"/>
            <a:lstStyle/>
            <a:p>
              <a:endParaRPr/>
            </a:p>
          </p:txBody>
        </p:sp>
        <p:pic>
          <p:nvPicPr>
            <p:cNvPr id="16" name="object 16"/>
            <p:cNvPicPr/>
            <p:nvPr/>
          </p:nvPicPr>
          <p:blipFill>
            <a:blip r:embed="rId3" cstate="print"/>
            <a:stretch>
              <a:fillRect/>
            </a:stretch>
          </p:blipFill>
          <p:spPr>
            <a:xfrm>
              <a:off x="8021520" y="5383597"/>
              <a:ext cx="212305" cy="211543"/>
            </a:xfrm>
            <a:prstGeom prst="rect">
              <a:avLst/>
            </a:prstGeom>
          </p:spPr>
        </p:pic>
      </p:grpSp>
      <p:pic>
        <p:nvPicPr>
          <p:cNvPr id="17" name="object 17"/>
          <p:cNvPicPr/>
          <p:nvPr/>
        </p:nvPicPr>
        <p:blipFill>
          <a:blip r:embed="rId4" cstate="print"/>
          <a:stretch>
            <a:fillRect/>
          </a:stretch>
        </p:blipFill>
        <p:spPr>
          <a:xfrm>
            <a:off x="3686233" y="5033936"/>
            <a:ext cx="908490" cy="909714"/>
          </a:xfrm>
          <a:prstGeom prst="rect">
            <a:avLst/>
          </a:prstGeom>
        </p:spPr>
      </p:pic>
      <p:sp>
        <p:nvSpPr>
          <p:cNvPr id="18" name="object 18"/>
          <p:cNvSpPr/>
          <p:nvPr/>
        </p:nvSpPr>
        <p:spPr>
          <a:xfrm>
            <a:off x="3685823" y="2238020"/>
            <a:ext cx="906144" cy="907415"/>
          </a:xfrm>
          <a:custGeom>
            <a:avLst/>
            <a:gdLst/>
            <a:ahLst/>
            <a:cxnLst/>
            <a:rect l="l" t="t" r="r" b="b"/>
            <a:pathLst>
              <a:path w="906145" h="907414">
                <a:moveTo>
                  <a:pt x="439879" y="0"/>
                </a:moveTo>
                <a:lnTo>
                  <a:pt x="389564" y="3354"/>
                </a:lnTo>
                <a:lnTo>
                  <a:pt x="340899" y="12494"/>
                </a:lnTo>
                <a:lnTo>
                  <a:pt x="293930" y="27350"/>
                </a:lnTo>
                <a:lnTo>
                  <a:pt x="248704" y="47852"/>
                </a:lnTo>
                <a:lnTo>
                  <a:pt x="205267" y="73931"/>
                </a:lnTo>
                <a:lnTo>
                  <a:pt x="163667" y="105516"/>
                </a:lnTo>
                <a:lnTo>
                  <a:pt x="123950" y="142538"/>
                </a:lnTo>
                <a:lnTo>
                  <a:pt x="92063" y="178856"/>
                </a:lnTo>
                <a:lnTo>
                  <a:pt x="64864" y="217627"/>
                </a:lnTo>
                <a:lnTo>
                  <a:pt x="42384" y="258770"/>
                </a:lnTo>
                <a:lnTo>
                  <a:pt x="24654" y="302204"/>
                </a:lnTo>
                <a:lnTo>
                  <a:pt x="11704" y="347849"/>
                </a:lnTo>
                <a:lnTo>
                  <a:pt x="3566" y="395624"/>
                </a:lnTo>
                <a:lnTo>
                  <a:pt x="0" y="445552"/>
                </a:lnTo>
                <a:lnTo>
                  <a:pt x="1199" y="493842"/>
                </a:lnTo>
                <a:lnTo>
                  <a:pt x="7157" y="540476"/>
                </a:lnTo>
                <a:lnTo>
                  <a:pt x="17869" y="585437"/>
                </a:lnTo>
                <a:lnTo>
                  <a:pt x="33328" y="628708"/>
                </a:lnTo>
                <a:lnTo>
                  <a:pt x="53527" y="670269"/>
                </a:lnTo>
                <a:lnTo>
                  <a:pt x="78461" y="710104"/>
                </a:lnTo>
                <a:lnTo>
                  <a:pt x="108122" y="748195"/>
                </a:lnTo>
                <a:lnTo>
                  <a:pt x="142504" y="784523"/>
                </a:lnTo>
                <a:lnTo>
                  <a:pt x="184268" y="820141"/>
                </a:lnTo>
                <a:lnTo>
                  <a:pt x="229223" y="849644"/>
                </a:lnTo>
                <a:lnTo>
                  <a:pt x="277249" y="873118"/>
                </a:lnTo>
                <a:lnTo>
                  <a:pt x="328224" y="890643"/>
                </a:lnTo>
                <a:lnTo>
                  <a:pt x="382026" y="902303"/>
                </a:lnTo>
                <a:lnTo>
                  <a:pt x="414284" y="906850"/>
                </a:lnTo>
                <a:lnTo>
                  <a:pt x="492072" y="906850"/>
                </a:lnTo>
                <a:lnTo>
                  <a:pt x="536558" y="900538"/>
                </a:lnTo>
                <a:lnTo>
                  <a:pt x="580159" y="889882"/>
                </a:lnTo>
                <a:lnTo>
                  <a:pt x="630376" y="870988"/>
                </a:lnTo>
                <a:lnTo>
                  <a:pt x="676545" y="848433"/>
                </a:lnTo>
                <a:lnTo>
                  <a:pt x="718659" y="822214"/>
                </a:lnTo>
                <a:lnTo>
                  <a:pt x="756711" y="792327"/>
                </a:lnTo>
                <a:lnTo>
                  <a:pt x="790695" y="758771"/>
                </a:lnTo>
                <a:lnTo>
                  <a:pt x="820604" y="721540"/>
                </a:lnTo>
                <a:lnTo>
                  <a:pt x="846432" y="680633"/>
                </a:lnTo>
                <a:lnTo>
                  <a:pt x="868172" y="636046"/>
                </a:lnTo>
                <a:lnTo>
                  <a:pt x="870505" y="629663"/>
                </a:lnTo>
                <a:lnTo>
                  <a:pt x="341729" y="629663"/>
                </a:lnTo>
                <a:lnTo>
                  <a:pt x="337597" y="628072"/>
                </a:lnTo>
                <a:lnTo>
                  <a:pt x="332166" y="623208"/>
                </a:lnTo>
                <a:lnTo>
                  <a:pt x="275143" y="566096"/>
                </a:lnTo>
                <a:lnTo>
                  <a:pt x="275156" y="563518"/>
                </a:lnTo>
                <a:lnTo>
                  <a:pt x="307916" y="530676"/>
                </a:lnTo>
                <a:lnTo>
                  <a:pt x="364729" y="473843"/>
                </a:lnTo>
                <a:lnTo>
                  <a:pt x="371544" y="466893"/>
                </a:lnTo>
                <a:lnTo>
                  <a:pt x="373589" y="462756"/>
                </a:lnTo>
                <a:lnTo>
                  <a:pt x="370721" y="458980"/>
                </a:lnTo>
                <a:lnTo>
                  <a:pt x="296848" y="404755"/>
                </a:lnTo>
                <a:lnTo>
                  <a:pt x="292695" y="402736"/>
                </a:lnTo>
                <a:lnTo>
                  <a:pt x="293749" y="392068"/>
                </a:lnTo>
                <a:lnTo>
                  <a:pt x="298778" y="391280"/>
                </a:lnTo>
                <a:lnTo>
                  <a:pt x="625155" y="275571"/>
                </a:lnTo>
                <a:lnTo>
                  <a:pt x="869350" y="275571"/>
                </a:lnTo>
                <a:lnTo>
                  <a:pt x="846340" y="228451"/>
                </a:lnTo>
                <a:lnTo>
                  <a:pt x="820874" y="187560"/>
                </a:lnTo>
                <a:lnTo>
                  <a:pt x="791960" y="150442"/>
                </a:lnTo>
                <a:lnTo>
                  <a:pt x="759585" y="117167"/>
                </a:lnTo>
                <a:lnTo>
                  <a:pt x="723733" y="87806"/>
                </a:lnTo>
                <a:lnTo>
                  <a:pt x="684391" y="62431"/>
                </a:lnTo>
                <a:lnTo>
                  <a:pt x="641543" y="41112"/>
                </a:lnTo>
                <a:lnTo>
                  <a:pt x="595175" y="23921"/>
                </a:lnTo>
                <a:lnTo>
                  <a:pt x="545272" y="10928"/>
                </a:lnTo>
                <a:lnTo>
                  <a:pt x="491797" y="2501"/>
                </a:lnTo>
                <a:lnTo>
                  <a:pt x="439879" y="0"/>
                </a:lnTo>
                <a:close/>
              </a:path>
              <a:path w="906145" h="907414">
                <a:moveTo>
                  <a:pt x="443837" y="530676"/>
                </a:moveTo>
                <a:lnTo>
                  <a:pt x="351445" y="622954"/>
                </a:lnTo>
                <a:lnTo>
                  <a:pt x="345900" y="627962"/>
                </a:lnTo>
                <a:lnTo>
                  <a:pt x="341729" y="629663"/>
                </a:lnTo>
                <a:lnTo>
                  <a:pt x="870505" y="629663"/>
                </a:lnTo>
                <a:lnTo>
                  <a:pt x="876022" y="614572"/>
                </a:lnTo>
                <a:lnTo>
                  <a:pt x="503032" y="614572"/>
                </a:lnTo>
                <a:lnTo>
                  <a:pt x="501025" y="608615"/>
                </a:lnTo>
                <a:lnTo>
                  <a:pt x="498193" y="604805"/>
                </a:lnTo>
                <a:lnTo>
                  <a:pt x="486265" y="588632"/>
                </a:lnTo>
                <a:lnTo>
                  <a:pt x="443837" y="530676"/>
                </a:lnTo>
                <a:close/>
              </a:path>
              <a:path w="906145" h="907414">
                <a:moveTo>
                  <a:pt x="869350" y="275571"/>
                </a:moveTo>
                <a:lnTo>
                  <a:pt x="625155" y="275571"/>
                </a:lnTo>
                <a:lnTo>
                  <a:pt x="629829" y="277920"/>
                </a:lnTo>
                <a:lnTo>
                  <a:pt x="629092" y="286010"/>
                </a:lnTo>
                <a:lnTo>
                  <a:pt x="628445" y="287953"/>
                </a:lnTo>
                <a:lnTo>
                  <a:pt x="627657" y="290480"/>
                </a:lnTo>
                <a:lnTo>
                  <a:pt x="517916" y="600043"/>
                </a:lnTo>
                <a:lnTo>
                  <a:pt x="517739" y="600919"/>
                </a:lnTo>
                <a:lnTo>
                  <a:pt x="515288" y="606088"/>
                </a:lnTo>
                <a:lnTo>
                  <a:pt x="515275" y="612324"/>
                </a:lnTo>
                <a:lnTo>
                  <a:pt x="503032" y="614572"/>
                </a:lnTo>
                <a:lnTo>
                  <a:pt x="876022" y="614572"/>
                </a:lnTo>
                <a:lnTo>
                  <a:pt x="899381" y="535710"/>
                </a:lnTo>
                <a:lnTo>
                  <a:pt x="904301" y="503853"/>
                </a:lnTo>
                <a:lnTo>
                  <a:pt x="905669" y="493842"/>
                </a:lnTo>
                <a:lnTo>
                  <a:pt x="905762" y="415372"/>
                </a:lnTo>
                <a:lnTo>
                  <a:pt x="898839" y="367804"/>
                </a:lnTo>
                <a:lnTo>
                  <a:pt x="886991" y="321265"/>
                </a:lnTo>
                <a:lnTo>
                  <a:pt x="869350" y="275571"/>
                </a:lnTo>
                <a:close/>
              </a:path>
            </a:pathLst>
          </a:custGeom>
          <a:solidFill>
            <a:srgbClr val="C7436B"/>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98469"/>
            <a:ext cx="9310370" cy="787400"/>
          </a:xfrm>
          <a:prstGeom prst="rect">
            <a:avLst/>
          </a:prstGeom>
        </p:spPr>
        <p:txBody>
          <a:bodyPr vert="horz" wrap="square" lIns="0" tIns="12700" rIns="0" bIns="0" rtlCol="0">
            <a:spAutoFit/>
          </a:bodyPr>
          <a:lstStyle/>
          <a:p>
            <a:pPr marL="12700">
              <a:lnSpc>
                <a:spcPct val="100000"/>
              </a:lnSpc>
              <a:spcBef>
                <a:spcPts val="100"/>
              </a:spcBef>
              <a:tabLst>
                <a:tab pos="2524760" algn="l"/>
                <a:tab pos="5413375" algn="l"/>
              </a:tabLst>
            </a:pPr>
            <a:r>
              <a:rPr dirty="0"/>
              <a:t>Ongoing</a:t>
            </a:r>
            <a:r>
              <a:rPr lang="en-GB" dirty="0"/>
              <a:t> Business </a:t>
            </a:r>
            <a:r>
              <a:rPr dirty="0"/>
              <a:t>Opportunities</a:t>
            </a:r>
          </a:p>
        </p:txBody>
      </p:sp>
      <p:sp>
        <p:nvSpPr>
          <p:cNvPr id="3" name="object 3"/>
          <p:cNvSpPr txBox="1"/>
          <p:nvPr/>
        </p:nvSpPr>
        <p:spPr>
          <a:xfrm>
            <a:off x="622300" y="2077513"/>
            <a:ext cx="3915410" cy="1990288"/>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2D1749"/>
                </a:solidFill>
                <a:latin typeface="ITCKabelStd-Demi"/>
                <a:cs typeface="ITCKabelStd-Demi"/>
              </a:rPr>
              <a:t>Join</a:t>
            </a:r>
            <a:r>
              <a:rPr sz="2100" b="1" spc="-25" dirty="0">
                <a:solidFill>
                  <a:srgbClr val="2D1749"/>
                </a:solidFill>
                <a:latin typeface="ITCKabelStd-Demi"/>
                <a:cs typeface="ITCKabelStd-Demi"/>
              </a:rPr>
              <a:t> </a:t>
            </a:r>
            <a:r>
              <a:rPr sz="2100" b="1" dirty="0">
                <a:solidFill>
                  <a:srgbClr val="2D1749"/>
                </a:solidFill>
                <a:latin typeface="ITCKabelStd-Demi"/>
                <a:cs typeface="ITCKabelStd-Demi"/>
              </a:rPr>
              <a:t>the</a:t>
            </a:r>
            <a:r>
              <a:rPr sz="2100" b="1" spc="-25" dirty="0">
                <a:solidFill>
                  <a:srgbClr val="2D1749"/>
                </a:solidFill>
                <a:latin typeface="ITCKabelStd-Demi"/>
                <a:cs typeface="ITCKabelStd-Demi"/>
              </a:rPr>
              <a:t> </a:t>
            </a:r>
            <a:r>
              <a:rPr sz="2100" b="1" dirty="0">
                <a:solidFill>
                  <a:srgbClr val="2D1749"/>
                </a:solidFill>
                <a:latin typeface="ITCKabelStd-Demi"/>
                <a:cs typeface="ITCKabelStd-Demi"/>
              </a:rPr>
              <a:t>Business</a:t>
            </a:r>
            <a:r>
              <a:rPr sz="2100" b="1" spc="-25" dirty="0">
                <a:solidFill>
                  <a:srgbClr val="2D1749"/>
                </a:solidFill>
                <a:latin typeface="ITCKabelStd-Demi"/>
                <a:cs typeface="ITCKabelStd-Demi"/>
              </a:rPr>
              <a:t> </a:t>
            </a:r>
            <a:r>
              <a:rPr sz="2100" b="1" dirty="0">
                <a:solidFill>
                  <a:srgbClr val="2D1749"/>
                </a:solidFill>
                <a:latin typeface="ITCKabelStd-Demi"/>
                <a:cs typeface="ITCKabelStd-Demi"/>
              </a:rPr>
              <a:t>Directory</a:t>
            </a:r>
            <a:endParaRPr sz="2100" dirty="0">
              <a:latin typeface="ITCKabelStd-Demi"/>
              <a:cs typeface="ITCKabelStd-Demi"/>
            </a:endParaRPr>
          </a:p>
          <a:p>
            <a:pPr marL="12700" marR="5080">
              <a:lnSpc>
                <a:spcPct val="100000"/>
              </a:lnSpc>
              <a:spcBef>
                <a:spcPts val="2100"/>
              </a:spcBef>
            </a:pPr>
            <a:r>
              <a:rPr sz="1800" dirty="0">
                <a:solidFill>
                  <a:srgbClr val="2D1749"/>
                </a:solidFill>
                <a:latin typeface="Kabel Bk BT"/>
                <a:cs typeface="Kabel Bk BT"/>
              </a:rPr>
              <a:t>Create</a:t>
            </a:r>
            <a:r>
              <a:rPr sz="1800" spc="-15" dirty="0">
                <a:solidFill>
                  <a:srgbClr val="2D1749"/>
                </a:solidFill>
                <a:latin typeface="Kabel Bk BT"/>
                <a:cs typeface="Kabel Bk BT"/>
              </a:rPr>
              <a:t> </a:t>
            </a:r>
            <a:r>
              <a:rPr sz="1800" dirty="0">
                <a:solidFill>
                  <a:srgbClr val="2D1749"/>
                </a:solidFill>
                <a:latin typeface="Kabel Bk BT"/>
                <a:cs typeface="Kabel Bk BT"/>
              </a:rPr>
              <a:t>a</a:t>
            </a:r>
            <a:r>
              <a:rPr sz="1800" spc="-10" dirty="0">
                <a:solidFill>
                  <a:srgbClr val="2D1749"/>
                </a:solidFill>
                <a:latin typeface="Kabel Bk BT"/>
                <a:cs typeface="Kabel Bk BT"/>
              </a:rPr>
              <a:t> </a:t>
            </a:r>
            <a:r>
              <a:rPr sz="1800" dirty="0">
                <a:solidFill>
                  <a:srgbClr val="2D1749"/>
                </a:solidFill>
                <a:latin typeface="Kabel Bk BT"/>
                <a:cs typeface="Kabel Bk BT"/>
              </a:rPr>
              <a:t>login,</a:t>
            </a:r>
            <a:r>
              <a:rPr sz="1800" spc="-15" dirty="0">
                <a:solidFill>
                  <a:srgbClr val="2D1749"/>
                </a:solidFill>
                <a:latin typeface="Kabel Bk BT"/>
                <a:cs typeface="Kabel Bk BT"/>
              </a:rPr>
              <a:t> </a:t>
            </a:r>
            <a:r>
              <a:rPr sz="1800" dirty="0">
                <a:solidFill>
                  <a:srgbClr val="2D1749"/>
                </a:solidFill>
                <a:latin typeface="Kabel Bk BT"/>
                <a:cs typeface="Kabel Bk BT"/>
              </a:rPr>
              <a:t>a</a:t>
            </a:r>
            <a:r>
              <a:rPr sz="1800" spc="-10" dirty="0">
                <a:solidFill>
                  <a:srgbClr val="2D1749"/>
                </a:solidFill>
                <a:latin typeface="Kabel Bk BT"/>
                <a:cs typeface="Kabel Bk BT"/>
              </a:rPr>
              <a:t> </a:t>
            </a:r>
            <a:r>
              <a:rPr sz="1800" dirty="0">
                <a:solidFill>
                  <a:srgbClr val="2D1749"/>
                </a:solidFill>
                <a:latin typeface="Kabel Bk BT"/>
                <a:cs typeface="Kabel Bk BT"/>
              </a:rPr>
              <a:t>listing</a:t>
            </a:r>
            <a:r>
              <a:rPr sz="1800" spc="-10" dirty="0">
                <a:solidFill>
                  <a:srgbClr val="2D1749"/>
                </a:solidFill>
                <a:latin typeface="Kabel Bk BT"/>
                <a:cs typeface="Kabel Bk BT"/>
              </a:rPr>
              <a:t> </a:t>
            </a:r>
            <a:r>
              <a:rPr sz="1800" dirty="0">
                <a:solidFill>
                  <a:srgbClr val="2D1749"/>
                </a:solidFill>
                <a:latin typeface="Kabel Bk BT"/>
                <a:cs typeface="Kabel Bk BT"/>
              </a:rPr>
              <a:t>and</a:t>
            </a:r>
            <a:r>
              <a:rPr sz="1800" spc="-15" dirty="0">
                <a:solidFill>
                  <a:srgbClr val="2D1749"/>
                </a:solidFill>
                <a:latin typeface="Kabel Bk BT"/>
                <a:cs typeface="Kabel Bk BT"/>
              </a:rPr>
              <a:t> </a:t>
            </a:r>
            <a:r>
              <a:rPr sz="1800" spc="-10" dirty="0">
                <a:solidFill>
                  <a:srgbClr val="2D1749"/>
                </a:solidFill>
                <a:latin typeface="Kabel Bk BT"/>
                <a:cs typeface="Kabel Bk BT"/>
              </a:rPr>
              <a:t>take</a:t>
            </a:r>
            <a:r>
              <a:rPr sz="1800" spc="-15" dirty="0">
                <a:solidFill>
                  <a:srgbClr val="2D1749"/>
                </a:solidFill>
                <a:latin typeface="Kabel Bk BT"/>
                <a:cs typeface="Kabel Bk BT"/>
              </a:rPr>
              <a:t> </a:t>
            </a:r>
            <a:r>
              <a:rPr sz="1800" dirty="0">
                <a:solidFill>
                  <a:srgbClr val="2D1749"/>
                </a:solidFill>
                <a:latin typeface="Kabel Bk BT"/>
                <a:cs typeface="Kabel Bk BT"/>
              </a:rPr>
              <a:t>full</a:t>
            </a:r>
            <a:r>
              <a:rPr sz="1800" spc="-15" dirty="0">
                <a:solidFill>
                  <a:srgbClr val="2D1749"/>
                </a:solidFill>
                <a:latin typeface="Kabel Bk BT"/>
                <a:cs typeface="Kabel Bk BT"/>
              </a:rPr>
              <a:t> </a:t>
            </a:r>
            <a:r>
              <a:rPr sz="1800" dirty="0">
                <a:solidFill>
                  <a:srgbClr val="2D1749"/>
                </a:solidFill>
                <a:latin typeface="Kabel Bk BT"/>
                <a:cs typeface="Kabel Bk BT"/>
              </a:rPr>
              <a:t>control </a:t>
            </a:r>
            <a:r>
              <a:rPr sz="1800" spc="-465" dirty="0">
                <a:solidFill>
                  <a:srgbClr val="2D1749"/>
                </a:solidFill>
                <a:latin typeface="Kabel Bk BT"/>
                <a:cs typeface="Kabel Bk BT"/>
              </a:rPr>
              <a:t> </a:t>
            </a:r>
            <a:r>
              <a:rPr sz="1800" spc="-5" dirty="0">
                <a:solidFill>
                  <a:srgbClr val="2D1749"/>
                </a:solidFill>
                <a:latin typeface="Kabel Bk BT"/>
                <a:cs typeface="Kabel Bk BT"/>
              </a:rPr>
              <a:t>of</a:t>
            </a:r>
            <a:r>
              <a:rPr sz="1800" spc="-10" dirty="0">
                <a:solidFill>
                  <a:srgbClr val="2D1749"/>
                </a:solidFill>
                <a:latin typeface="Kabel Bk BT"/>
                <a:cs typeface="Kabel Bk BT"/>
              </a:rPr>
              <a:t> </a:t>
            </a:r>
            <a:r>
              <a:rPr sz="1800" spc="-5" dirty="0">
                <a:solidFill>
                  <a:srgbClr val="2D1749"/>
                </a:solidFill>
                <a:latin typeface="Kabel Bk BT"/>
                <a:cs typeface="Kabel Bk BT"/>
              </a:rPr>
              <a:t>your</a:t>
            </a:r>
            <a:r>
              <a:rPr sz="1800" spc="-10" dirty="0">
                <a:solidFill>
                  <a:srgbClr val="2D1749"/>
                </a:solidFill>
                <a:latin typeface="Kabel Bk BT"/>
                <a:cs typeface="Kabel Bk BT"/>
              </a:rPr>
              <a:t> </a:t>
            </a:r>
            <a:r>
              <a:rPr sz="1800" spc="-5" dirty="0">
                <a:solidFill>
                  <a:srgbClr val="2D1749"/>
                </a:solidFill>
                <a:latin typeface="Kabel Bk BT"/>
                <a:cs typeface="Kabel Bk BT"/>
              </a:rPr>
              <a:t>entry,</a:t>
            </a:r>
            <a:r>
              <a:rPr sz="1800" spc="-10" dirty="0">
                <a:solidFill>
                  <a:srgbClr val="2D1749"/>
                </a:solidFill>
                <a:latin typeface="Kabel Bk BT"/>
                <a:cs typeface="Kabel Bk BT"/>
              </a:rPr>
              <a:t> </a:t>
            </a:r>
            <a:r>
              <a:rPr sz="1800" spc="-5" dirty="0">
                <a:solidFill>
                  <a:srgbClr val="2D1749"/>
                </a:solidFill>
                <a:latin typeface="Kabel Bk BT"/>
                <a:cs typeface="Kabel Bk BT"/>
              </a:rPr>
              <a:t>updating</a:t>
            </a:r>
            <a:r>
              <a:rPr sz="1800" spc="-10" dirty="0">
                <a:solidFill>
                  <a:srgbClr val="2D1749"/>
                </a:solidFill>
                <a:latin typeface="Kabel Bk BT"/>
                <a:cs typeface="Kabel Bk BT"/>
              </a:rPr>
              <a:t> </a:t>
            </a:r>
            <a:r>
              <a:rPr sz="1800" dirty="0">
                <a:solidFill>
                  <a:srgbClr val="2D1749"/>
                </a:solidFill>
                <a:latin typeface="Kabel Bk BT"/>
                <a:cs typeface="Kabel Bk BT"/>
              </a:rPr>
              <a:t>any</a:t>
            </a:r>
            <a:r>
              <a:rPr sz="1800" spc="-5" dirty="0">
                <a:solidFill>
                  <a:srgbClr val="2D1749"/>
                </a:solidFill>
                <a:latin typeface="Kabel Bk BT"/>
                <a:cs typeface="Kabel Bk BT"/>
              </a:rPr>
              <a:t> time</a:t>
            </a:r>
            <a:r>
              <a:rPr sz="1800" spc="-10" dirty="0">
                <a:solidFill>
                  <a:srgbClr val="2D1749"/>
                </a:solidFill>
                <a:latin typeface="Kabel Bk BT"/>
                <a:cs typeface="Kabel Bk BT"/>
              </a:rPr>
              <a:t> </a:t>
            </a:r>
            <a:r>
              <a:rPr sz="1800" spc="-5" dirty="0">
                <a:solidFill>
                  <a:srgbClr val="2D1749"/>
                </a:solidFill>
                <a:latin typeface="Kabel Bk BT"/>
                <a:cs typeface="Kabel Bk BT"/>
              </a:rPr>
              <a:t>you</a:t>
            </a:r>
            <a:r>
              <a:rPr lang="en-GB" spc="-5" dirty="0">
                <a:latin typeface="Kabel Bk BT"/>
                <a:cs typeface="Kabel Bk BT"/>
              </a:rPr>
              <a:t> </a:t>
            </a:r>
            <a:r>
              <a:rPr sz="1800" dirty="0">
                <a:solidFill>
                  <a:srgbClr val="2D1749"/>
                </a:solidFill>
                <a:latin typeface="Kabel Bk BT"/>
                <a:cs typeface="Kabel Bk BT"/>
              </a:rPr>
              <a:t>wish.</a:t>
            </a:r>
            <a:r>
              <a:rPr sz="1800" spc="-20" dirty="0">
                <a:solidFill>
                  <a:srgbClr val="2D1749"/>
                </a:solidFill>
                <a:latin typeface="Kabel Bk BT"/>
                <a:cs typeface="Kabel Bk BT"/>
              </a:rPr>
              <a:t> </a:t>
            </a:r>
            <a:r>
              <a:rPr sz="1800" dirty="0">
                <a:solidFill>
                  <a:srgbClr val="2D1749"/>
                </a:solidFill>
                <a:latin typeface="Kabel Bk BT"/>
                <a:cs typeface="Kabel Bk BT"/>
              </a:rPr>
              <a:t>Already</a:t>
            </a:r>
            <a:r>
              <a:rPr sz="1800" spc="-20" dirty="0">
                <a:solidFill>
                  <a:srgbClr val="2D1749"/>
                </a:solidFill>
                <a:latin typeface="Kabel Bk BT"/>
                <a:cs typeface="Kabel Bk BT"/>
              </a:rPr>
              <a:t> </a:t>
            </a:r>
            <a:r>
              <a:rPr sz="1800" dirty="0">
                <a:solidFill>
                  <a:srgbClr val="2D1749"/>
                </a:solidFill>
                <a:latin typeface="Kabel Bk BT"/>
                <a:cs typeface="Kabel Bk BT"/>
              </a:rPr>
              <a:t>Listed?</a:t>
            </a:r>
            <a:r>
              <a:rPr sz="1800" spc="-20" dirty="0">
                <a:solidFill>
                  <a:srgbClr val="2D1749"/>
                </a:solidFill>
                <a:latin typeface="Kabel Bk BT"/>
                <a:cs typeface="Kabel Bk BT"/>
              </a:rPr>
              <a:t> </a:t>
            </a:r>
            <a:r>
              <a:rPr sz="1800" dirty="0">
                <a:solidFill>
                  <a:srgbClr val="2D1749"/>
                </a:solidFill>
                <a:latin typeface="Kabel Bk BT"/>
                <a:cs typeface="Kabel Bk BT"/>
              </a:rPr>
              <a:t>Check</a:t>
            </a:r>
            <a:r>
              <a:rPr sz="1800" spc="-20" dirty="0">
                <a:solidFill>
                  <a:srgbClr val="2D1749"/>
                </a:solidFill>
                <a:latin typeface="Kabel Bk BT"/>
                <a:cs typeface="Kabel Bk BT"/>
              </a:rPr>
              <a:t> </a:t>
            </a:r>
            <a:r>
              <a:rPr sz="1800" dirty="0">
                <a:solidFill>
                  <a:srgbClr val="2D1749"/>
                </a:solidFill>
                <a:latin typeface="Kabel Bk BT"/>
                <a:cs typeface="Kabel Bk BT"/>
              </a:rPr>
              <a:t>and</a:t>
            </a:r>
            <a:r>
              <a:rPr sz="1800" spc="-20" dirty="0">
                <a:solidFill>
                  <a:srgbClr val="2D1749"/>
                </a:solidFill>
                <a:latin typeface="Kabel Bk BT"/>
                <a:cs typeface="Kabel Bk BT"/>
              </a:rPr>
              <a:t> </a:t>
            </a:r>
            <a:r>
              <a:rPr sz="1800" spc="-5" dirty="0">
                <a:solidFill>
                  <a:srgbClr val="2D1749"/>
                </a:solidFill>
                <a:latin typeface="Kabel Bk BT"/>
                <a:cs typeface="Kabel Bk BT"/>
              </a:rPr>
              <a:t>update </a:t>
            </a:r>
            <a:r>
              <a:rPr sz="1800" spc="-465" dirty="0">
                <a:solidFill>
                  <a:srgbClr val="2D1749"/>
                </a:solidFill>
                <a:latin typeface="Kabel Bk BT"/>
                <a:cs typeface="Kabel Bk BT"/>
              </a:rPr>
              <a:t> </a:t>
            </a:r>
            <a:r>
              <a:rPr sz="1800" dirty="0">
                <a:solidFill>
                  <a:srgbClr val="2D1749"/>
                </a:solidFill>
                <a:latin typeface="Kabel Bk BT"/>
                <a:cs typeface="Kabel Bk BT"/>
              </a:rPr>
              <a:t>for </a:t>
            </a:r>
            <a:r>
              <a:rPr lang="en-GB" sz="1800" dirty="0">
                <a:solidFill>
                  <a:srgbClr val="2D1749"/>
                </a:solidFill>
                <a:latin typeface="Kabel Bk BT"/>
                <a:cs typeface="Kabel Bk BT"/>
              </a:rPr>
              <a:t>2024 </a:t>
            </a:r>
            <a:r>
              <a:rPr sz="1800" spc="-5" dirty="0">
                <a:solidFill>
                  <a:srgbClr val="2D1749"/>
                </a:solidFill>
                <a:latin typeface="Kabel Bk BT"/>
                <a:cs typeface="Kabel Bk BT"/>
              </a:rPr>
              <a:t>promotion</a:t>
            </a:r>
            <a:r>
              <a:rPr lang="en-GB" spc="-5" dirty="0">
                <a:solidFill>
                  <a:srgbClr val="2D1749"/>
                </a:solidFill>
                <a:latin typeface="Kabel Bk BT"/>
                <a:cs typeface="Kabel Bk BT"/>
              </a:rPr>
              <a:t>s coming soon!</a:t>
            </a:r>
            <a:endParaRPr sz="1800" dirty="0">
              <a:latin typeface="Kabel Bk BT"/>
              <a:cs typeface="Kabel Bk BT"/>
            </a:endParaRPr>
          </a:p>
        </p:txBody>
      </p:sp>
      <p:sp>
        <p:nvSpPr>
          <p:cNvPr id="5" name="object 5"/>
          <p:cNvSpPr txBox="1"/>
          <p:nvPr/>
        </p:nvSpPr>
        <p:spPr>
          <a:xfrm>
            <a:off x="4807735" y="2060745"/>
            <a:ext cx="3989704" cy="1990288"/>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2D1749"/>
                </a:solidFill>
                <a:latin typeface="ITCKabelStd-Demi"/>
                <a:cs typeface="ITCKabelStd-Demi"/>
              </a:rPr>
              <a:t>List</a:t>
            </a:r>
            <a:r>
              <a:rPr sz="2100" b="1" spc="-35" dirty="0">
                <a:solidFill>
                  <a:srgbClr val="2D1749"/>
                </a:solidFill>
                <a:latin typeface="ITCKabelStd-Demi"/>
                <a:cs typeface="ITCKabelStd-Demi"/>
              </a:rPr>
              <a:t> </a:t>
            </a:r>
            <a:r>
              <a:rPr sz="2100" b="1" dirty="0">
                <a:solidFill>
                  <a:srgbClr val="2D1749"/>
                </a:solidFill>
                <a:latin typeface="ITCKabelStd-Demi"/>
                <a:cs typeface="ITCKabelStd-Demi"/>
              </a:rPr>
              <a:t>your</a:t>
            </a:r>
            <a:r>
              <a:rPr sz="2100" b="1" spc="-30" dirty="0">
                <a:solidFill>
                  <a:srgbClr val="2D1749"/>
                </a:solidFill>
                <a:latin typeface="ITCKabelStd-Demi"/>
                <a:cs typeface="ITCKabelStd-Demi"/>
              </a:rPr>
              <a:t> </a:t>
            </a:r>
            <a:r>
              <a:rPr sz="2100" b="1" dirty="0">
                <a:solidFill>
                  <a:srgbClr val="2D1749"/>
                </a:solidFill>
                <a:latin typeface="ITCKabelStd-Demi"/>
                <a:cs typeface="ITCKabelStd-Demi"/>
              </a:rPr>
              <a:t>Event</a:t>
            </a:r>
            <a:endParaRPr sz="2100" dirty="0">
              <a:latin typeface="ITCKabelStd-Demi"/>
              <a:cs typeface="ITCKabelStd-Demi"/>
            </a:endParaRPr>
          </a:p>
          <a:p>
            <a:pPr marL="12700" marR="5080">
              <a:lnSpc>
                <a:spcPct val="100000"/>
              </a:lnSpc>
              <a:spcBef>
                <a:spcPts val="2100"/>
              </a:spcBef>
            </a:pPr>
            <a:r>
              <a:rPr sz="1800" spc="-5" dirty="0">
                <a:solidFill>
                  <a:srgbClr val="2D1749"/>
                </a:solidFill>
                <a:latin typeface="Kabel Bk BT"/>
                <a:cs typeface="Kabel Bk BT"/>
              </a:rPr>
              <a:t>Simply </a:t>
            </a:r>
            <a:r>
              <a:rPr sz="1800" dirty="0">
                <a:solidFill>
                  <a:srgbClr val="2D1749"/>
                </a:solidFill>
                <a:latin typeface="Kabel Bk BT"/>
                <a:cs typeface="Kabel Bk BT"/>
              </a:rPr>
              <a:t>create </a:t>
            </a:r>
            <a:r>
              <a:rPr sz="1800" spc="-5" dirty="0">
                <a:solidFill>
                  <a:srgbClr val="2D1749"/>
                </a:solidFill>
                <a:latin typeface="Kabel Bk BT"/>
                <a:cs typeface="Kabel Bk BT"/>
              </a:rPr>
              <a:t>your </a:t>
            </a:r>
            <a:r>
              <a:rPr sz="1800" spc="-10" dirty="0">
                <a:solidFill>
                  <a:srgbClr val="2D1749"/>
                </a:solidFill>
                <a:latin typeface="Kabel Bk BT"/>
                <a:cs typeface="Kabel Bk BT"/>
              </a:rPr>
              <a:t>Facebook </a:t>
            </a:r>
            <a:r>
              <a:rPr sz="1800" spc="-5" dirty="0">
                <a:solidFill>
                  <a:srgbClr val="2D1749"/>
                </a:solidFill>
                <a:latin typeface="Kabel Bk BT"/>
                <a:cs typeface="Kabel Bk BT"/>
              </a:rPr>
              <a:t>event, </a:t>
            </a:r>
            <a:r>
              <a:rPr sz="1800" dirty="0">
                <a:solidFill>
                  <a:srgbClr val="2D1749"/>
                </a:solidFill>
                <a:latin typeface="Kabel Bk BT"/>
                <a:cs typeface="Kabel Bk BT"/>
              </a:rPr>
              <a:t>add </a:t>
            </a:r>
            <a:r>
              <a:rPr sz="1800" spc="5" dirty="0">
                <a:solidFill>
                  <a:srgbClr val="2D1749"/>
                </a:solidFill>
                <a:latin typeface="Kabel Bk BT"/>
                <a:cs typeface="Kabel Bk BT"/>
              </a:rPr>
              <a:t> Perth </a:t>
            </a:r>
            <a:r>
              <a:rPr sz="1800" dirty="0">
                <a:solidFill>
                  <a:srgbClr val="2D1749"/>
                </a:solidFill>
                <a:latin typeface="Kabel Bk BT"/>
                <a:cs typeface="Kabel Bk BT"/>
              </a:rPr>
              <a:t>City &amp; </a:t>
            </a:r>
            <a:r>
              <a:rPr sz="1800" spc="-40" dirty="0">
                <a:solidFill>
                  <a:srgbClr val="2D1749"/>
                </a:solidFill>
                <a:latin typeface="Kabel Bk BT"/>
                <a:cs typeface="Kabel Bk BT"/>
              </a:rPr>
              <a:t>Towns </a:t>
            </a:r>
            <a:r>
              <a:rPr sz="1800" dirty="0">
                <a:solidFill>
                  <a:srgbClr val="2D1749"/>
                </a:solidFill>
                <a:latin typeface="Kabel Bk BT"/>
                <a:cs typeface="Kabel Bk BT"/>
              </a:rPr>
              <a:t>as a co-host and it will </a:t>
            </a:r>
            <a:r>
              <a:rPr sz="1800" spc="5" dirty="0">
                <a:solidFill>
                  <a:srgbClr val="2D1749"/>
                </a:solidFill>
                <a:latin typeface="Kabel Bk BT"/>
                <a:cs typeface="Kabel Bk BT"/>
              </a:rPr>
              <a:t> </a:t>
            </a:r>
            <a:r>
              <a:rPr sz="1800" dirty="0">
                <a:solidFill>
                  <a:srgbClr val="2D1749"/>
                </a:solidFill>
                <a:latin typeface="Kabel Bk BT"/>
                <a:cs typeface="Kabel Bk BT"/>
              </a:rPr>
              <a:t>appear </a:t>
            </a:r>
            <a:r>
              <a:rPr sz="1800" spc="-5" dirty="0">
                <a:solidFill>
                  <a:srgbClr val="2D1749"/>
                </a:solidFill>
                <a:latin typeface="Kabel Bk BT"/>
                <a:cs typeface="Kabel Bk BT"/>
              </a:rPr>
              <a:t>on our </a:t>
            </a:r>
            <a:r>
              <a:rPr sz="1800" spc="-10" dirty="0">
                <a:solidFill>
                  <a:srgbClr val="2D1749"/>
                </a:solidFill>
                <a:latin typeface="Kabel Bk BT"/>
                <a:cs typeface="Kabel Bk BT"/>
              </a:rPr>
              <a:t>Facebook </a:t>
            </a:r>
            <a:r>
              <a:rPr sz="1800" spc="-5" dirty="0">
                <a:solidFill>
                  <a:srgbClr val="2D1749"/>
                </a:solidFill>
                <a:latin typeface="Kabel Bk BT"/>
                <a:cs typeface="Kabel Bk BT"/>
              </a:rPr>
              <a:t>page </a:t>
            </a:r>
            <a:r>
              <a:rPr sz="1800" dirty="0">
                <a:solidFill>
                  <a:srgbClr val="2D1749"/>
                </a:solidFill>
                <a:latin typeface="Kabel Bk BT"/>
                <a:cs typeface="Kabel Bk BT"/>
              </a:rPr>
              <a:t>and in </a:t>
            </a:r>
            <a:r>
              <a:rPr sz="1800" spc="-5" dirty="0">
                <a:solidFill>
                  <a:srgbClr val="2D1749"/>
                </a:solidFill>
                <a:latin typeface="Kabel Bk BT"/>
                <a:cs typeface="Kabel Bk BT"/>
              </a:rPr>
              <a:t>our </a:t>
            </a:r>
            <a:r>
              <a:rPr sz="1800" dirty="0">
                <a:solidFill>
                  <a:srgbClr val="2D1749"/>
                </a:solidFill>
                <a:latin typeface="Kabel Bk BT"/>
                <a:cs typeface="Kabel Bk BT"/>
              </a:rPr>
              <a:t> website </a:t>
            </a:r>
            <a:r>
              <a:rPr sz="1800" spc="-5" dirty="0">
                <a:solidFill>
                  <a:srgbClr val="2D1749"/>
                </a:solidFill>
                <a:latin typeface="Kabel Bk BT"/>
                <a:cs typeface="Kabel Bk BT"/>
              </a:rPr>
              <a:t>event </a:t>
            </a:r>
            <a:r>
              <a:rPr sz="1800" dirty="0">
                <a:solidFill>
                  <a:srgbClr val="2D1749"/>
                </a:solidFill>
                <a:latin typeface="Kabel Bk BT"/>
                <a:cs typeface="Kabel Bk BT"/>
              </a:rPr>
              <a:t>section. </a:t>
            </a:r>
            <a:r>
              <a:rPr sz="1800" spc="-75" dirty="0">
                <a:solidFill>
                  <a:srgbClr val="2D1749"/>
                </a:solidFill>
                <a:latin typeface="Kabel Bk BT"/>
                <a:cs typeface="Kabel Bk BT"/>
              </a:rPr>
              <a:t>We </a:t>
            </a:r>
            <a:r>
              <a:rPr sz="1800" spc="-5" dirty="0">
                <a:solidFill>
                  <a:srgbClr val="2D1749"/>
                </a:solidFill>
                <a:latin typeface="Kabel Bk BT"/>
                <a:cs typeface="Kabel Bk BT"/>
              </a:rPr>
              <a:t>may </a:t>
            </a:r>
            <a:r>
              <a:rPr sz="1800" dirty="0">
                <a:solidFill>
                  <a:srgbClr val="2D1749"/>
                </a:solidFill>
                <a:latin typeface="Kabel Bk BT"/>
                <a:cs typeface="Kabel Bk BT"/>
              </a:rPr>
              <a:t>also list it in </a:t>
            </a:r>
            <a:r>
              <a:rPr sz="1800" spc="-470" dirty="0">
                <a:solidFill>
                  <a:srgbClr val="2D1749"/>
                </a:solidFill>
                <a:latin typeface="Kabel Bk BT"/>
                <a:cs typeface="Kabel Bk BT"/>
              </a:rPr>
              <a:t> </a:t>
            </a:r>
            <a:r>
              <a:rPr sz="1800" spc="-5" dirty="0">
                <a:solidFill>
                  <a:srgbClr val="2D1749"/>
                </a:solidFill>
                <a:latin typeface="Kabel Bk BT"/>
                <a:cs typeface="Kabel Bk BT"/>
              </a:rPr>
              <a:t>our</a:t>
            </a:r>
            <a:r>
              <a:rPr sz="1800" spc="-15" dirty="0">
                <a:solidFill>
                  <a:srgbClr val="2D1749"/>
                </a:solidFill>
                <a:latin typeface="Kabel Bk BT"/>
                <a:cs typeface="Kabel Bk BT"/>
              </a:rPr>
              <a:t> </a:t>
            </a:r>
            <a:r>
              <a:rPr sz="1800" spc="-5" dirty="0">
                <a:solidFill>
                  <a:srgbClr val="2D1749"/>
                </a:solidFill>
                <a:latin typeface="Kabel Bk BT"/>
                <a:cs typeface="Kabel Bk BT"/>
              </a:rPr>
              <a:t>newsletters</a:t>
            </a:r>
            <a:r>
              <a:rPr sz="1800" spc="-10" dirty="0">
                <a:solidFill>
                  <a:srgbClr val="2D1749"/>
                </a:solidFill>
                <a:latin typeface="Kabel Bk BT"/>
                <a:cs typeface="Kabel Bk BT"/>
              </a:rPr>
              <a:t> </a:t>
            </a:r>
            <a:r>
              <a:rPr sz="1800" spc="-5" dirty="0">
                <a:solidFill>
                  <a:srgbClr val="2D1749"/>
                </a:solidFill>
                <a:latin typeface="Kabel Bk BT"/>
                <a:cs typeface="Kabel Bk BT"/>
              </a:rPr>
              <a:t>to</a:t>
            </a:r>
            <a:r>
              <a:rPr sz="1800" spc="-15" dirty="0">
                <a:solidFill>
                  <a:srgbClr val="2D1749"/>
                </a:solidFill>
                <a:latin typeface="Kabel Bk BT"/>
                <a:cs typeface="Kabel Bk BT"/>
              </a:rPr>
              <a:t> </a:t>
            </a:r>
            <a:r>
              <a:rPr sz="1800" spc="-5" dirty="0">
                <a:solidFill>
                  <a:srgbClr val="2D1749"/>
                </a:solidFill>
                <a:latin typeface="Kabel Bk BT"/>
                <a:cs typeface="Kabel Bk BT"/>
              </a:rPr>
              <a:t>our</a:t>
            </a:r>
            <a:r>
              <a:rPr sz="1800" spc="-10" dirty="0">
                <a:solidFill>
                  <a:srgbClr val="2D1749"/>
                </a:solidFill>
                <a:latin typeface="Kabel Bk BT"/>
                <a:cs typeface="Kabel Bk BT"/>
              </a:rPr>
              <a:t> </a:t>
            </a:r>
            <a:r>
              <a:rPr lang="en-GB" sz="1800" spc="-5" dirty="0">
                <a:solidFill>
                  <a:srgbClr val="2D1749"/>
                </a:solidFill>
                <a:latin typeface="Kabel Bk BT"/>
                <a:cs typeface="Kabel Bk BT"/>
              </a:rPr>
              <a:t>23K</a:t>
            </a:r>
            <a:r>
              <a:rPr sz="1800" spc="-15" dirty="0">
                <a:solidFill>
                  <a:srgbClr val="2D1749"/>
                </a:solidFill>
                <a:latin typeface="Kabel Bk BT"/>
                <a:cs typeface="Kabel Bk BT"/>
              </a:rPr>
              <a:t> </a:t>
            </a:r>
            <a:r>
              <a:rPr sz="1800" dirty="0">
                <a:solidFill>
                  <a:srgbClr val="2D1749"/>
                </a:solidFill>
                <a:latin typeface="Kabel Bk BT"/>
                <a:cs typeface="Kabel Bk BT"/>
              </a:rPr>
              <a:t>strong</a:t>
            </a:r>
            <a:r>
              <a:rPr sz="1800" spc="-5" dirty="0">
                <a:solidFill>
                  <a:srgbClr val="2D1749"/>
                </a:solidFill>
                <a:latin typeface="Kabel Bk BT"/>
                <a:cs typeface="Kabel Bk BT"/>
              </a:rPr>
              <a:t> </a:t>
            </a:r>
            <a:r>
              <a:rPr sz="1800" dirty="0">
                <a:solidFill>
                  <a:srgbClr val="2D1749"/>
                </a:solidFill>
                <a:latin typeface="Kabel Bk BT"/>
                <a:cs typeface="Kabel Bk BT"/>
              </a:rPr>
              <a:t>list.</a:t>
            </a:r>
            <a:endParaRPr sz="1800" dirty="0">
              <a:latin typeface="Kabel Bk BT"/>
              <a:cs typeface="Kabel Bk BT"/>
            </a:endParaRPr>
          </a:p>
        </p:txBody>
      </p:sp>
      <p:sp>
        <p:nvSpPr>
          <p:cNvPr id="6" name="object 6"/>
          <p:cNvSpPr txBox="1"/>
          <p:nvPr/>
        </p:nvSpPr>
        <p:spPr>
          <a:xfrm>
            <a:off x="622300" y="4498285"/>
            <a:ext cx="4419600" cy="1155829"/>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2D1749"/>
                </a:solidFill>
                <a:latin typeface="ITCKabelStd-Demi"/>
                <a:cs typeface="ITCKabelStd-Demi"/>
              </a:rPr>
              <a:t>Keep</a:t>
            </a:r>
            <a:r>
              <a:rPr sz="2100" b="1" spc="-25" dirty="0">
                <a:solidFill>
                  <a:srgbClr val="2D1749"/>
                </a:solidFill>
                <a:latin typeface="ITCKabelStd-Demi"/>
                <a:cs typeface="ITCKabelStd-Demi"/>
              </a:rPr>
              <a:t> </a:t>
            </a:r>
            <a:r>
              <a:rPr sz="2100" b="1" dirty="0">
                <a:solidFill>
                  <a:srgbClr val="2D1749"/>
                </a:solidFill>
                <a:latin typeface="ITCKabelStd-Demi"/>
                <a:cs typeface="ITCKabelStd-Demi"/>
              </a:rPr>
              <a:t>Up</a:t>
            </a:r>
            <a:r>
              <a:rPr sz="2100" b="1" spc="-25" dirty="0">
                <a:solidFill>
                  <a:srgbClr val="2D1749"/>
                </a:solidFill>
                <a:latin typeface="ITCKabelStd-Demi"/>
                <a:cs typeface="ITCKabelStd-Demi"/>
              </a:rPr>
              <a:t> </a:t>
            </a:r>
            <a:r>
              <a:rPr sz="2100" b="1" spc="-80" dirty="0">
                <a:solidFill>
                  <a:srgbClr val="2D1749"/>
                </a:solidFill>
                <a:latin typeface="ITCKabelStd-Demi"/>
                <a:cs typeface="ITCKabelStd-Demi"/>
              </a:rPr>
              <a:t>To</a:t>
            </a:r>
            <a:r>
              <a:rPr sz="2100" b="1" spc="-25" dirty="0">
                <a:solidFill>
                  <a:srgbClr val="2D1749"/>
                </a:solidFill>
                <a:latin typeface="ITCKabelStd-Demi"/>
                <a:cs typeface="ITCKabelStd-Demi"/>
              </a:rPr>
              <a:t> </a:t>
            </a:r>
            <a:r>
              <a:rPr sz="2100" b="1" dirty="0">
                <a:solidFill>
                  <a:srgbClr val="2D1749"/>
                </a:solidFill>
                <a:latin typeface="ITCKabelStd-Demi"/>
                <a:cs typeface="ITCKabelStd-Demi"/>
              </a:rPr>
              <a:t>Date</a:t>
            </a:r>
            <a:endParaRPr sz="2100" dirty="0">
              <a:latin typeface="ITCKabelStd-Demi"/>
              <a:cs typeface="ITCKabelStd-Demi"/>
            </a:endParaRPr>
          </a:p>
          <a:p>
            <a:pPr marL="12700" marR="5080">
              <a:lnSpc>
                <a:spcPct val="100600"/>
              </a:lnSpc>
              <a:spcBef>
                <a:spcPts val="2085"/>
              </a:spcBef>
            </a:pPr>
            <a:r>
              <a:rPr sz="1800" dirty="0">
                <a:solidFill>
                  <a:srgbClr val="2D1749"/>
                </a:solidFill>
                <a:latin typeface="Kabel Bk BT"/>
                <a:cs typeface="Kabel Bk BT"/>
              </a:rPr>
              <a:t>Join </a:t>
            </a:r>
            <a:r>
              <a:rPr sz="1800" spc="-5" dirty="0">
                <a:solidFill>
                  <a:srgbClr val="2D1749"/>
                </a:solidFill>
                <a:latin typeface="Kabel Bk BT"/>
                <a:cs typeface="Kabel Bk BT"/>
              </a:rPr>
              <a:t>the mailing </a:t>
            </a:r>
            <a:r>
              <a:rPr sz="1800" dirty="0">
                <a:solidFill>
                  <a:srgbClr val="2D1749"/>
                </a:solidFill>
                <a:latin typeface="Kabel Bk BT"/>
                <a:cs typeface="Kabel Bk BT"/>
              </a:rPr>
              <a:t>list for </a:t>
            </a:r>
            <a:r>
              <a:rPr sz="1800" spc="-5" dirty="0">
                <a:solidFill>
                  <a:srgbClr val="2D1749"/>
                </a:solidFill>
                <a:latin typeface="Kabel Bk BT"/>
                <a:cs typeface="Kabel Bk BT"/>
              </a:rPr>
              <a:t>the </a:t>
            </a:r>
            <a:r>
              <a:rPr sz="1800" spc="-20" dirty="0">
                <a:solidFill>
                  <a:srgbClr val="2D1749"/>
                </a:solidFill>
                <a:latin typeface="Kabel Bk BT"/>
                <a:cs typeface="Kabel Bk BT"/>
              </a:rPr>
              <a:t>Business-To- </a:t>
            </a:r>
            <a:r>
              <a:rPr sz="1800" spc="-470" dirty="0">
                <a:solidFill>
                  <a:srgbClr val="2D1749"/>
                </a:solidFill>
                <a:latin typeface="Kabel Bk BT"/>
                <a:cs typeface="Kabel Bk BT"/>
              </a:rPr>
              <a:t> </a:t>
            </a:r>
            <a:r>
              <a:rPr sz="1800" dirty="0">
                <a:solidFill>
                  <a:srgbClr val="2D1749"/>
                </a:solidFill>
                <a:latin typeface="Kabel Bk BT"/>
                <a:cs typeface="Kabel Bk BT"/>
              </a:rPr>
              <a:t>Business</a:t>
            </a:r>
            <a:r>
              <a:rPr sz="1800" spc="-25" dirty="0">
                <a:solidFill>
                  <a:srgbClr val="2D1749"/>
                </a:solidFill>
                <a:latin typeface="Kabel Bk BT"/>
                <a:cs typeface="Kabel Bk BT"/>
              </a:rPr>
              <a:t> </a:t>
            </a:r>
            <a:r>
              <a:rPr sz="1800" spc="-5" dirty="0">
                <a:solidFill>
                  <a:srgbClr val="2D1749"/>
                </a:solidFill>
                <a:latin typeface="Kabel Bk BT"/>
                <a:cs typeface="Kabel Bk BT"/>
              </a:rPr>
              <a:t>newsletter</a:t>
            </a:r>
            <a:r>
              <a:rPr sz="1800" spc="-30" dirty="0">
                <a:solidFill>
                  <a:srgbClr val="2D1749"/>
                </a:solidFill>
                <a:latin typeface="Kabel Bk BT"/>
                <a:cs typeface="Kabel Bk BT"/>
              </a:rPr>
              <a:t> </a:t>
            </a:r>
            <a:r>
              <a:rPr sz="1800" dirty="0">
                <a:solidFill>
                  <a:srgbClr val="2D1749"/>
                </a:solidFill>
                <a:latin typeface="Kabel Bk BT"/>
                <a:cs typeface="Kabel Bk BT"/>
              </a:rPr>
              <a:t>from</a:t>
            </a:r>
            <a:r>
              <a:rPr sz="1800" spc="-25" dirty="0">
                <a:solidFill>
                  <a:srgbClr val="2D1749"/>
                </a:solidFill>
                <a:latin typeface="Kabel Bk BT"/>
                <a:cs typeface="Kabel Bk BT"/>
              </a:rPr>
              <a:t> </a:t>
            </a:r>
            <a:r>
              <a:rPr sz="1800" dirty="0">
                <a:solidFill>
                  <a:srgbClr val="2D1749"/>
                </a:solidFill>
                <a:latin typeface="Kabel Bk BT"/>
                <a:cs typeface="Kabel Bk BT"/>
              </a:rPr>
              <a:t>Emily</a:t>
            </a:r>
            <a:r>
              <a:rPr sz="1800" spc="-25" dirty="0">
                <a:solidFill>
                  <a:srgbClr val="2D1749"/>
                </a:solidFill>
                <a:latin typeface="Kabel Bk BT"/>
                <a:cs typeface="Kabel Bk BT"/>
              </a:rPr>
              <a:t> </a:t>
            </a:r>
            <a:r>
              <a:rPr sz="1800" dirty="0">
                <a:solidFill>
                  <a:srgbClr val="2D1749"/>
                </a:solidFill>
                <a:latin typeface="Kabel Bk BT"/>
                <a:cs typeface="Kabel Bk BT"/>
              </a:rPr>
              <a:t>Queen.</a:t>
            </a:r>
            <a:endParaRPr lang="en-GB" sz="1800" dirty="0">
              <a:solidFill>
                <a:srgbClr val="2D1749"/>
              </a:solidFill>
              <a:latin typeface="Kabel Bk BT"/>
              <a:cs typeface="Kabel Bk BT"/>
            </a:endParaRPr>
          </a:p>
        </p:txBody>
      </p:sp>
      <p:sp>
        <p:nvSpPr>
          <p:cNvPr id="101" name="object 101"/>
          <p:cNvSpPr txBox="1"/>
          <p:nvPr/>
        </p:nvSpPr>
        <p:spPr>
          <a:xfrm rot="420000">
            <a:off x="10114760" y="7039610"/>
            <a:ext cx="2757018" cy="279400"/>
          </a:xfrm>
          <a:prstGeom prst="rect">
            <a:avLst/>
          </a:prstGeom>
        </p:spPr>
        <p:txBody>
          <a:bodyPr vert="horz" wrap="square" lIns="0" tIns="0" rIns="0" bIns="0" rtlCol="0">
            <a:spAutoFit/>
          </a:bodyPr>
          <a:lstStyle/>
          <a:p>
            <a:pPr>
              <a:lnSpc>
                <a:spcPts val="2165"/>
              </a:lnSpc>
            </a:pPr>
            <a:r>
              <a:rPr sz="3300" spc="502" baseline="1262" dirty="0">
                <a:solidFill>
                  <a:srgbClr val="FFFFFF"/>
                </a:solidFill>
                <a:latin typeface="KabelLTStd-Book"/>
                <a:cs typeface="KabelLTStd-Book"/>
              </a:rPr>
              <a:t>FREE</a:t>
            </a:r>
            <a:r>
              <a:rPr sz="3300" spc="1245" baseline="1262" dirty="0">
                <a:solidFill>
                  <a:srgbClr val="FFFFFF"/>
                </a:solidFill>
                <a:latin typeface="KabelLTStd-Book"/>
                <a:cs typeface="KabelLTStd-Book"/>
              </a:rPr>
              <a:t> </a:t>
            </a:r>
            <a:r>
              <a:rPr sz="2200" spc="400" dirty="0">
                <a:solidFill>
                  <a:srgbClr val="FFFFFF"/>
                </a:solidFill>
                <a:latin typeface="KabelLTStd-Book"/>
                <a:cs typeface="KabelLTStd-Book"/>
              </a:rPr>
              <a:t>CHRISTMAS</a:t>
            </a:r>
            <a:r>
              <a:rPr sz="2200" spc="-85" dirty="0">
                <a:solidFill>
                  <a:srgbClr val="FFFFFF"/>
                </a:solidFill>
                <a:latin typeface="KabelLTStd-Book"/>
                <a:cs typeface="KabelLTStd-Book"/>
              </a:rPr>
              <a:t> </a:t>
            </a:r>
            <a:endParaRPr sz="2200">
              <a:latin typeface="KabelLTStd-Book"/>
              <a:cs typeface="KabelLTStd-Book"/>
            </a:endParaRPr>
          </a:p>
        </p:txBody>
      </p:sp>
      <p:sp>
        <p:nvSpPr>
          <p:cNvPr id="102" name="object 102"/>
          <p:cNvSpPr txBox="1"/>
          <p:nvPr/>
        </p:nvSpPr>
        <p:spPr>
          <a:xfrm rot="420000">
            <a:off x="12945705" y="7271535"/>
            <a:ext cx="776274" cy="279400"/>
          </a:xfrm>
          <a:prstGeom prst="rect">
            <a:avLst/>
          </a:prstGeom>
        </p:spPr>
        <p:txBody>
          <a:bodyPr vert="horz" wrap="square" lIns="0" tIns="0" rIns="0" bIns="0" rtlCol="0">
            <a:spAutoFit/>
          </a:bodyPr>
          <a:lstStyle/>
          <a:p>
            <a:pPr>
              <a:lnSpc>
                <a:spcPts val="2190"/>
              </a:lnSpc>
            </a:pPr>
            <a:r>
              <a:rPr sz="2200" spc="335" dirty="0">
                <a:solidFill>
                  <a:srgbClr val="FFFFFF"/>
                </a:solidFill>
                <a:latin typeface="KabelLTStd-Book"/>
                <a:cs typeface="KabelLTStd-Book"/>
              </a:rPr>
              <a:t>GIFT</a:t>
            </a:r>
            <a:r>
              <a:rPr sz="2200" spc="-85" dirty="0">
                <a:solidFill>
                  <a:srgbClr val="FFFFFF"/>
                </a:solidFill>
                <a:latin typeface="KabelLTStd-Book"/>
                <a:cs typeface="KabelLTStd-Book"/>
              </a:rPr>
              <a:t> </a:t>
            </a:r>
            <a:endParaRPr sz="2200">
              <a:latin typeface="KabelLTStd-Book"/>
              <a:cs typeface="KabelLTStd-Book"/>
            </a:endParaRPr>
          </a:p>
        </p:txBody>
      </p:sp>
      <p:sp>
        <p:nvSpPr>
          <p:cNvPr id="103" name="object 103"/>
          <p:cNvSpPr txBox="1"/>
          <p:nvPr/>
        </p:nvSpPr>
        <p:spPr>
          <a:xfrm rot="420000">
            <a:off x="13790171" y="7395934"/>
            <a:ext cx="1037883" cy="279400"/>
          </a:xfrm>
          <a:prstGeom prst="rect">
            <a:avLst/>
          </a:prstGeom>
        </p:spPr>
        <p:txBody>
          <a:bodyPr vert="horz" wrap="square" lIns="0" tIns="0" rIns="0" bIns="0" rtlCol="0">
            <a:spAutoFit/>
          </a:bodyPr>
          <a:lstStyle/>
          <a:p>
            <a:pPr>
              <a:lnSpc>
                <a:spcPts val="2180"/>
              </a:lnSpc>
            </a:pPr>
            <a:r>
              <a:rPr sz="2200" spc="360" dirty="0">
                <a:solidFill>
                  <a:srgbClr val="FFFFFF"/>
                </a:solidFill>
                <a:latin typeface="KabelLTStd-Book"/>
                <a:cs typeface="KabelLTStd-Book"/>
              </a:rPr>
              <a:t>GUIDE</a:t>
            </a:r>
            <a:r>
              <a:rPr sz="2200" spc="-85" dirty="0">
                <a:solidFill>
                  <a:srgbClr val="FFFFFF"/>
                </a:solidFill>
                <a:latin typeface="KabelLTStd-Book"/>
                <a:cs typeface="KabelLTStd-Book"/>
              </a:rPr>
              <a:t> </a:t>
            </a:r>
            <a:endParaRPr sz="2200">
              <a:latin typeface="KabelLTStd-Book"/>
              <a:cs typeface="KabelLTStd-Book"/>
            </a:endParaRPr>
          </a:p>
        </p:txBody>
      </p:sp>
      <p:sp>
        <p:nvSpPr>
          <p:cNvPr id="105" name="object 105"/>
          <p:cNvSpPr txBox="1"/>
          <p:nvPr/>
        </p:nvSpPr>
        <p:spPr>
          <a:xfrm rot="420000">
            <a:off x="12353474" y="3426625"/>
            <a:ext cx="1036601" cy="152400"/>
          </a:xfrm>
          <a:prstGeom prst="rect">
            <a:avLst/>
          </a:prstGeom>
        </p:spPr>
        <p:txBody>
          <a:bodyPr vert="horz" wrap="square" lIns="0" tIns="0" rIns="0" bIns="0" rtlCol="0">
            <a:spAutoFit/>
          </a:bodyPr>
          <a:lstStyle/>
          <a:p>
            <a:pPr>
              <a:lnSpc>
                <a:spcPts val="1160"/>
              </a:lnSpc>
            </a:pPr>
            <a:r>
              <a:rPr sz="1200" spc="200" dirty="0">
                <a:solidFill>
                  <a:srgbClr val="FFFFFF"/>
                </a:solidFill>
                <a:latin typeface="KabelLTStd-Book"/>
                <a:cs typeface="KabelLTStd-Book"/>
              </a:rPr>
              <a:t>CHRISTMAS</a:t>
            </a:r>
            <a:r>
              <a:rPr sz="1200" spc="-50" dirty="0">
                <a:solidFill>
                  <a:srgbClr val="FFFFFF"/>
                </a:solidFill>
                <a:latin typeface="KabelLTStd-Book"/>
                <a:cs typeface="KabelLTStd-Book"/>
              </a:rPr>
              <a:t> </a:t>
            </a:r>
            <a:endParaRPr sz="1200">
              <a:latin typeface="KabelLTStd-Book"/>
              <a:cs typeface="KabelLTStd-Book"/>
            </a:endParaRPr>
          </a:p>
        </p:txBody>
      </p:sp>
      <p:sp>
        <p:nvSpPr>
          <p:cNvPr id="106" name="object 106"/>
          <p:cNvSpPr txBox="1"/>
          <p:nvPr/>
        </p:nvSpPr>
        <p:spPr>
          <a:xfrm rot="420000">
            <a:off x="13414554" y="3508556"/>
            <a:ext cx="217808" cy="152400"/>
          </a:xfrm>
          <a:prstGeom prst="rect">
            <a:avLst/>
          </a:prstGeom>
        </p:spPr>
        <p:txBody>
          <a:bodyPr vert="horz" wrap="square" lIns="0" tIns="0" rIns="0" bIns="0" rtlCol="0">
            <a:spAutoFit/>
          </a:bodyPr>
          <a:lstStyle/>
          <a:p>
            <a:pPr>
              <a:lnSpc>
                <a:spcPts val="1185"/>
              </a:lnSpc>
            </a:pPr>
            <a:r>
              <a:rPr sz="1200" spc="110" dirty="0">
                <a:solidFill>
                  <a:srgbClr val="FFFFFF"/>
                </a:solidFill>
                <a:latin typeface="KabelLTStd-Book"/>
                <a:cs typeface="KabelLTStd-Book"/>
              </a:rPr>
              <a:t>IS</a:t>
            </a:r>
            <a:r>
              <a:rPr sz="1200" spc="-50" dirty="0">
                <a:solidFill>
                  <a:srgbClr val="FFFFFF"/>
                </a:solidFill>
                <a:latin typeface="KabelLTStd-Book"/>
                <a:cs typeface="KabelLTStd-Book"/>
              </a:rPr>
              <a:t> </a:t>
            </a:r>
            <a:endParaRPr sz="1200">
              <a:latin typeface="KabelLTStd-Book"/>
              <a:cs typeface="KabelLTStd-Book"/>
            </a:endParaRPr>
          </a:p>
        </p:txBody>
      </p:sp>
      <p:sp>
        <p:nvSpPr>
          <p:cNvPr id="107" name="object 107"/>
          <p:cNvSpPr txBox="1"/>
          <p:nvPr/>
        </p:nvSpPr>
        <p:spPr>
          <a:xfrm rot="420000">
            <a:off x="13653011" y="3559320"/>
            <a:ext cx="532439" cy="152400"/>
          </a:xfrm>
          <a:prstGeom prst="rect">
            <a:avLst/>
          </a:prstGeom>
        </p:spPr>
        <p:txBody>
          <a:bodyPr vert="horz" wrap="square" lIns="0" tIns="0" rIns="0" bIns="0" rtlCol="0">
            <a:spAutoFit/>
          </a:bodyPr>
          <a:lstStyle/>
          <a:p>
            <a:pPr>
              <a:lnSpc>
                <a:spcPts val="1175"/>
              </a:lnSpc>
            </a:pPr>
            <a:r>
              <a:rPr sz="1200" spc="165" dirty="0">
                <a:solidFill>
                  <a:srgbClr val="FFFFFF"/>
                </a:solidFill>
                <a:latin typeface="KabelLTStd-Book"/>
                <a:cs typeface="KabelLTStd-Book"/>
              </a:rPr>
              <a:t>MADE</a:t>
            </a:r>
            <a:r>
              <a:rPr sz="1200" spc="-50" dirty="0">
                <a:solidFill>
                  <a:srgbClr val="FFFFFF"/>
                </a:solidFill>
                <a:latin typeface="KabelLTStd-Book"/>
                <a:cs typeface="KabelLTStd-Book"/>
              </a:rPr>
              <a:t> </a:t>
            </a:r>
            <a:endParaRPr sz="1200">
              <a:latin typeface="KabelLTStd-Book"/>
              <a:cs typeface="KabelLTStd-Book"/>
            </a:endParaRPr>
          </a:p>
        </p:txBody>
      </p:sp>
      <p:sp>
        <p:nvSpPr>
          <p:cNvPr id="108" name="object 108"/>
          <p:cNvSpPr txBox="1"/>
          <p:nvPr/>
        </p:nvSpPr>
        <p:spPr>
          <a:xfrm rot="420000">
            <a:off x="10115138" y="7494640"/>
            <a:ext cx="4582133" cy="152400"/>
          </a:xfrm>
          <a:prstGeom prst="rect">
            <a:avLst/>
          </a:prstGeom>
        </p:spPr>
        <p:txBody>
          <a:bodyPr vert="horz" wrap="square" lIns="0" tIns="0" rIns="0" bIns="0" rtlCol="0">
            <a:spAutoFit/>
          </a:bodyPr>
          <a:lstStyle/>
          <a:p>
            <a:pPr>
              <a:lnSpc>
                <a:spcPts val="1195"/>
              </a:lnSpc>
            </a:pPr>
            <a:r>
              <a:rPr sz="1800" spc="-15" baseline="6944" dirty="0">
                <a:solidFill>
                  <a:srgbClr val="FFFFFF"/>
                </a:solidFill>
                <a:latin typeface="KabelLTStd-Book"/>
                <a:cs typeface="KabelLTStd-Book"/>
              </a:rPr>
              <a:t>Featuring</a:t>
            </a:r>
            <a:r>
              <a:rPr sz="1800" spc="-7" baseline="6944" dirty="0">
                <a:solidFill>
                  <a:srgbClr val="FFFFFF"/>
                </a:solidFill>
                <a:latin typeface="KabelLTStd-Book"/>
                <a:cs typeface="KabelLTStd-Book"/>
              </a:rPr>
              <a:t> over</a:t>
            </a:r>
            <a:r>
              <a:rPr sz="1800" baseline="6944" dirty="0">
                <a:solidFill>
                  <a:srgbClr val="FFFFFF"/>
                </a:solidFill>
                <a:latin typeface="KabelLTStd-Book"/>
                <a:cs typeface="KabelLTStd-Book"/>
              </a:rPr>
              <a:t> </a:t>
            </a:r>
            <a:r>
              <a:rPr sz="1800" spc="-7" baseline="4629" dirty="0">
                <a:solidFill>
                  <a:srgbClr val="FFFFFF"/>
                </a:solidFill>
                <a:latin typeface="KabelLTStd-Book"/>
                <a:cs typeface="KabelLTStd-Book"/>
              </a:rPr>
              <a:t>100</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gift</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ideas from</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the</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fantastic</a:t>
            </a:r>
            <a:r>
              <a:rPr sz="1800" baseline="4629" dirty="0">
                <a:solidFill>
                  <a:srgbClr val="FFFFFF"/>
                </a:solidFill>
                <a:latin typeface="KabelLTStd-Book"/>
                <a:cs typeface="KabelLTStd-Book"/>
              </a:rPr>
              <a:t> </a:t>
            </a:r>
            <a:r>
              <a:rPr sz="1800" spc="-7" baseline="2314" dirty="0">
                <a:solidFill>
                  <a:srgbClr val="FFFFFF"/>
                </a:solidFill>
                <a:latin typeface="KabelLTStd-Book"/>
                <a:cs typeface="KabelLTStd-Book"/>
              </a:rPr>
              <a:t>independent shops</a:t>
            </a:r>
            <a:r>
              <a:rPr sz="1800" baseline="2314" dirty="0">
                <a:solidFill>
                  <a:srgbClr val="FFFFFF"/>
                </a:solidFill>
                <a:latin typeface="KabelLTStd-Book"/>
                <a:cs typeface="KabelLTStd-Book"/>
              </a:rPr>
              <a:t> </a:t>
            </a:r>
            <a:r>
              <a:rPr sz="1800" spc="-7" baseline="2314" dirty="0">
                <a:solidFill>
                  <a:srgbClr val="FFFFFF"/>
                </a:solidFill>
                <a:latin typeface="KabelLTStd-Book"/>
                <a:cs typeface="KabelLTStd-Book"/>
              </a:rPr>
              <a:t>of</a:t>
            </a:r>
            <a:r>
              <a:rPr sz="1800" baseline="2314" dirty="0">
                <a:solidFill>
                  <a:srgbClr val="FFFFFF"/>
                </a:solidFill>
                <a:latin typeface="KabelLTStd-Book"/>
                <a:cs typeface="KabelLTStd-Book"/>
              </a:rPr>
              <a:t> </a:t>
            </a:r>
            <a:r>
              <a:rPr sz="1800" spc="-15" baseline="2314" dirty="0">
                <a:solidFill>
                  <a:srgbClr val="FFFFFF"/>
                </a:solidFill>
                <a:latin typeface="KabelLTStd-Book"/>
                <a:cs typeface="KabelLTStd-Book"/>
              </a:rPr>
              <a:t>Perth,</a:t>
            </a:r>
            <a:r>
              <a:rPr sz="1800" baseline="2314" dirty="0">
                <a:solidFill>
                  <a:srgbClr val="FFFFFF"/>
                </a:solidFill>
                <a:latin typeface="KabelLTStd-Book"/>
                <a:cs typeface="KabelLTStd-Book"/>
              </a:rPr>
              <a:t> </a:t>
            </a:r>
            <a:r>
              <a:rPr sz="1200" spc="-5" dirty="0">
                <a:solidFill>
                  <a:srgbClr val="FFFFFF"/>
                </a:solidFill>
                <a:latin typeface="KabelLTStd-Book"/>
                <a:cs typeface="KabelLTStd-Book"/>
              </a:rPr>
              <a:t>City</a:t>
            </a:r>
            <a:r>
              <a:rPr sz="1200" dirty="0">
                <a:solidFill>
                  <a:srgbClr val="FFFFFF"/>
                </a:solidFill>
                <a:latin typeface="KabelLTStd-Book"/>
                <a:cs typeface="KabelLTStd-Book"/>
              </a:rPr>
              <a:t> </a:t>
            </a:r>
            <a:r>
              <a:rPr sz="1200" spc="-5" dirty="0">
                <a:solidFill>
                  <a:srgbClr val="FFFFFF"/>
                </a:solidFill>
                <a:latin typeface="KabelLTStd-Book"/>
                <a:cs typeface="KabelLTStd-Book"/>
              </a:rPr>
              <a:t>and </a:t>
            </a:r>
            <a:r>
              <a:rPr sz="1200" spc="-25" dirty="0">
                <a:solidFill>
                  <a:srgbClr val="FFFFFF"/>
                </a:solidFill>
                <a:latin typeface="KabelLTStd-Book"/>
                <a:cs typeface="KabelLTStd-Book"/>
              </a:rPr>
              <a:t>Towns</a:t>
            </a:r>
            <a:endParaRPr sz="1200">
              <a:latin typeface="KabelLTStd-Book"/>
              <a:cs typeface="KabelLTStd-Book"/>
            </a:endParaRPr>
          </a:p>
        </p:txBody>
      </p:sp>
      <p:pic>
        <p:nvPicPr>
          <p:cNvPr id="113" name="Picture 112" descr="A couple of blue and pink gift cards&#10;&#10;Description automatically generated">
            <a:extLst>
              <a:ext uri="{FF2B5EF4-FFF2-40B4-BE49-F238E27FC236}">
                <a16:creationId xmlns:a16="http://schemas.microsoft.com/office/drawing/2014/main" id="{5457CC6E-C655-9DD8-298F-E90666D46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465" y="1327495"/>
            <a:ext cx="6489010" cy="6489010"/>
          </a:xfrm>
          <a:prstGeom prst="rect">
            <a:avLst/>
          </a:prstGeom>
        </p:spPr>
      </p:pic>
      <p:sp>
        <p:nvSpPr>
          <p:cNvPr id="116" name="TextBox 115">
            <a:extLst>
              <a:ext uri="{FF2B5EF4-FFF2-40B4-BE49-F238E27FC236}">
                <a16:creationId xmlns:a16="http://schemas.microsoft.com/office/drawing/2014/main" id="{019BDEC9-43B7-BEE4-458B-39AF4FBC36C5}"/>
              </a:ext>
            </a:extLst>
          </p:cNvPr>
          <p:cNvSpPr txBox="1"/>
          <p:nvPr/>
        </p:nvSpPr>
        <p:spPr>
          <a:xfrm>
            <a:off x="474045" y="5857901"/>
            <a:ext cx="8127330" cy="453394"/>
          </a:xfrm>
          <a:prstGeom prst="rect">
            <a:avLst/>
          </a:prstGeom>
          <a:noFill/>
        </p:spPr>
        <p:txBody>
          <a:bodyPr wrap="square">
            <a:spAutoFit/>
          </a:bodyPr>
          <a:lstStyle/>
          <a:p>
            <a:pPr marL="12700" marR="5080">
              <a:lnSpc>
                <a:spcPct val="100600"/>
              </a:lnSpc>
              <a:spcBef>
                <a:spcPts val="2085"/>
              </a:spcBef>
            </a:pPr>
            <a:r>
              <a:rPr lang="en-GB" sz="2400" b="1" dirty="0">
                <a:solidFill>
                  <a:srgbClr val="C7436B"/>
                </a:solidFill>
                <a:latin typeface="Kabel Bk BT"/>
                <a:cs typeface="Kabel Bk BT"/>
              </a:rPr>
              <a:t>www.perthcityandtowns.co.uk/business-opportunities</a:t>
            </a:r>
            <a:r>
              <a:rPr lang="en-GB" sz="2400" b="1" spc="-465" dirty="0">
                <a:solidFill>
                  <a:srgbClr val="C7436B"/>
                </a:solidFill>
                <a:latin typeface="Kabel Bk BT"/>
                <a:cs typeface="Kabel Bk B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98469"/>
            <a:ext cx="9310370" cy="787400"/>
          </a:xfrm>
          <a:prstGeom prst="rect">
            <a:avLst/>
          </a:prstGeom>
        </p:spPr>
        <p:txBody>
          <a:bodyPr vert="horz" wrap="square" lIns="0" tIns="12700" rIns="0" bIns="0" rtlCol="0">
            <a:spAutoFit/>
          </a:bodyPr>
          <a:lstStyle/>
          <a:p>
            <a:pPr marL="12700">
              <a:lnSpc>
                <a:spcPct val="100000"/>
              </a:lnSpc>
              <a:spcBef>
                <a:spcPts val="100"/>
              </a:spcBef>
              <a:tabLst>
                <a:tab pos="2524760" algn="l"/>
                <a:tab pos="5413375" algn="l"/>
              </a:tabLst>
            </a:pPr>
            <a:r>
              <a:rPr dirty="0" err="1"/>
              <a:t>Marketin</a:t>
            </a:r>
            <a:r>
              <a:rPr lang="en-GB" dirty="0"/>
              <a:t>g Month To Month</a:t>
            </a:r>
            <a:endParaRPr dirty="0"/>
          </a:p>
        </p:txBody>
      </p:sp>
      <p:sp>
        <p:nvSpPr>
          <p:cNvPr id="3" name="object 3"/>
          <p:cNvSpPr txBox="1"/>
          <p:nvPr/>
        </p:nvSpPr>
        <p:spPr>
          <a:xfrm>
            <a:off x="622300" y="2077513"/>
            <a:ext cx="3915410" cy="1990288"/>
          </a:xfrm>
          <a:prstGeom prst="rect">
            <a:avLst/>
          </a:prstGeom>
        </p:spPr>
        <p:txBody>
          <a:bodyPr vert="horz" wrap="square" lIns="0" tIns="12700" rIns="0" bIns="0" rtlCol="0">
            <a:spAutoFit/>
          </a:bodyPr>
          <a:lstStyle/>
          <a:p>
            <a:pPr marL="12700">
              <a:lnSpc>
                <a:spcPct val="100000"/>
              </a:lnSpc>
              <a:spcBef>
                <a:spcPts val="100"/>
              </a:spcBef>
            </a:pPr>
            <a:r>
              <a:rPr lang="en-GB" sz="2100" b="1" dirty="0">
                <a:solidFill>
                  <a:srgbClr val="2D1749"/>
                </a:solidFill>
                <a:latin typeface="ITCKabelStd-Demi"/>
                <a:cs typeface="ITCKabelStd-Demi"/>
              </a:rPr>
              <a:t>Social Media Channels</a:t>
            </a:r>
            <a:endParaRPr sz="2100" dirty="0">
              <a:latin typeface="ITCKabelStd-Demi"/>
              <a:cs typeface="ITCKabelStd-Demi"/>
            </a:endParaRPr>
          </a:p>
          <a:p>
            <a:pPr marL="12700" marR="5080">
              <a:lnSpc>
                <a:spcPct val="100000"/>
              </a:lnSpc>
              <a:spcBef>
                <a:spcPts val="2100"/>
              </a:spcBef>
            </a:pPr>
            <a:r>
              <a:rPr lang="en-GB" dirty="0">
                <a:solidFill>
                  <a:srgbClr val="2D1749"/>
                </a:solidFill>
                <a:latin typeface="Kabel Bk BT"/>
                <a:cs typeface="Kabel Bk BT"/>
              </a:rPr>
              <a:t>Run by the PKC Comms Team, the social channels enjoy daily content updates and a strong following.  Share your Facebook event with us and enjoy a share of the success.</a:t>
            </a:r>
            <a:endParaRPr sz="1800" dirty="0">
              <a:latin typeface="Kabel Bk BT"/>
              <a:cs typeface="Kabel Bk BT"/>
            </a:endParaRPr>
          </a:p>
        </p:txBody>
      </p:sp>
      <p:sp>
        <p:nvSpPr>
          <p:cNvPr id="6" name="object 6"/>
          <p:cNvSpPr txBox="1"/>
          <p:nvPr/>
        </p:nvSpPr>
        <p:spPr>
          <a:xfrm>
            <a:off x="622300" y="4498285"/>
            <a:ext cx="3915410" cy="1435586"/>
          </a:xfrm>
          <a:prstGeom prst="rect">
            <a:avLst/>
          </a:prstGeom>
        </p:spPr>
        <p:txBody>
          <a:bodyPr vert="horz" wrap="square" lIns="0" tIns="12700" rIns="0" bIns="0" rtlCol="0">
            <a:spAutoFit/>
          </a:bodyPr>
          <a:lstStyle/>
          <a:p>
            <a:pPr marL="12700">
              <a:lnSpc>
                <a:spcPct val="100000"/>
              </a:lnSpc>
              <a:spcBef>
                <a:spcPts val="100"/>
              </a:spcBef>
            </a:pPr>
            <a:r>
              <a:rPr lang="en-GB" sz="2100" b="1" dirty="0">
                <a:solidFill>
                  <a:srgbClr val="2D1749"/>
                </a:solidFill>
                <a:latin typeface="ITCKabelStd-Demi"/>
                <a:cs typeface="ITCKabelStd-Demi"/>
              </a:rPr>
              <a:t>New Content</a:t>
            </a:r>
            <a:endParaRPr sz="2100" dirty="0">
              <a:latin typeface="ITCKabelStd-Demi"/>
              <a:cs typeface="ITCKabelStd-Demi"/>
            </a:endParaRPr>
          </a:p>
          <a:p>
            <a:pPr marL="12700" marR="5080">
              <a:lnSpc>
                <a:spcPct val="100600"/>
              </a:lnSpc>
              <a:spcBef>
                <a:spcPts val="2085"/>
              </a:spcBef>
            </a:pPr>
            <a:r>
              <a:rPr lang="en-GB" dirty="0">
                <a:solidFill>
                  <a:srgbClr val="2D1749"/>
                </a:solidFill>
                <a:latin typeface="Kabel Bk BT"/>
                <a:cs typeface="Kabel Bk BT"/>
              </a:rPr>
              <a:t>A content plan for each month is formed to ensure the ongoing success of the website in terms of SEO and reach.  </a:t>
            </a:r>
            <a:endParaRPr lang="en-GB" sz="1800" dirty="0">
              <a:solidFill>
                <a:srgbClr val="2D1749"/>
              </a:solidFill>
              <a:latin typeface="Kabel Bk BT"/>
              <a:cs typeface="Kabel Bk BT"/>
            </a:endParaRPr>
          </a:p>
        </p:txBody>
      </p:sp>
      <p:sp>
        <p:nvSpPr>
          <p:cNvPr id="101" name="object 101"/>
          <p:cNvSpPr txBox="1"/>
          <p:nvPr/>
        </p:nvSpPr>
        <p:spPr>
          <a:xfrm rot="420000">
            <a:off x="10114760" y="7039610"/>
            <a:ext cx="2757018" cy="279400"/>
          </a:xfrm>
          <a:prstGeom prst="rect">
            <a:avLst/>
          </a:prstGeom>
        </p:spPr>
        <p:txBody>
          <a:bodyPr vert="horz" wrap="square" lIns="0" tIns="0" rIns="0" bIns="0" rtlCol="0">
            <a:spAutoFit/>
          </a:bodyPr>
          <a:lstStyle/>
          <a:p>
            <a:pPr>
              <a:lnSpc>
                <a:spcPts val="2165"/>
              </a:lnSpc>
            </a:pPr>
            <a:r>
              <a:rPr sz="3300" spc="502" baseline="1262" dirty="0">
                <a:solidFill>
                  <a:srgbClr val="FFFFFF"/>
                </a:solidFill>
                <a:latin typeface="KabelLTStd-Book"/>
                <a:cs typeface="KabelLTStd-Book"/>
              </a:rPr>
              <a:t>FREE</a:t>
            </a:r>
            <a:r>
              <a:rPr sz="3300" spc="1245" baseline="1262" dirty="0">
                <a:solidFill>
                  <a:srgbClr val="FFFFFF"/>
                </a:solidFill>
                <a:latin typeface="KabelLTStd-Book"/>
                <a:cs typeface="KabelLTStd-Book"/>
              </a:rPr>
              <a:t> </a:t>
            </a:r>
            <a:r>
              <a:rPr sz="2200" spc="400" dirty="0">
                <a:solidFill>
                  <a:srgbClr val="FFFFFF"/>
                </a:solidFill>
                <a:latin typeface="KabelLTStd-Book"/>
                <a:cs typeface="KabelLTStd-Book"/>
              </a:rPr>
              <a:t>CHRISTMAS</a:t>
            </a:r>
            <a:r>
              <a:rPr sz="2200" spc="-85" dirty="0">
                <a:solidFill>
                  <a:srgbClr val="FFFFFF"/>
                </a:solidFill>
                <a:latin typeface="KabelLTStd-Book"/>
                <a:cs typeface="KabelLTStd-Book"/>
              </a:rPr>
              <a:t> </a:t>
            </a:r>
            <a:endParaRPr sz="2200">
              <a:latin typeface="KabelLTStd-Book"/>
              <a:cs typeface="KabelLTStd-Book"/>
            </a:endParaRPr>
          </a:p>
        </p:txBody>
      </p:sp>
      <p:sp>
        <p:nvSpPr>
          <p:cNvPr id="102" name="object 102"/>
          <p:cNvSpPr txBox="1"/>
          <p:nvPr/>
        </p:nvSpPr>
        <p:spPr>
          <a:xfrm rot="420000">
            <a:off x="12945705" y="7271535"/>
            <a:ext cx="776274" cy="279400"/>
          </a:xfrm>
          <a:prstGeom prst="rect">
            <a:avLst/>
          </a:prstGeom>
        </p:spPr>
        <p:txBody>
          <a:bodyPr vert="horz" wrap="square" lIns="0" tIns="0" rIns="0" bIns="0" rtlCol="0">
            <a:spAutoFit/>
          </a:bodyPr>
          <a:lstStyle/>
          <a:p>
            <a:pPr>
              <a:lnSpc>
                <a:spcPts val="2190"/>
              </a:lnSpc>
            </a:pPr>
            <a:r>
              <a:rPr sz="2200" spc="335" dirty="0">
                <a:solidFill>
                  <a:srgbClr val="FFFFFF"/>
                </a:solidFill>
                <a:latin typeface="KabelLTStd-Book"/>
                <a:cs typeface="KabelLTStd-Book"/>
              </a:rPr>
              <a:t>GIFT</a:t>
            </a:r>
            <a:r>
              <a:rPr sz="2200" spc="-85" dirty="0">
                <a:solidFill>
                  <a:srgbClr val="FFFFFF"/>
                </a:solidFill>
                <a:latin typeface="KabelLTStd-Book"/>
                <a:cs typeface="KabelLTStd-Book"/>
              </a:rPr>
              <a:t> </a:t>
            </a:r>
            <a:endParaRPr sz="2200">
              <a:latin typeface="KabelLTStd-Book"/>
              <a:cs typeface="KabelLTStd-Book"/>
            </a:endParaRPr>
          </a:p>
        </p:txBody>
      </p:sp>
      <p:sp>
        <p:nvSpPr>
          <p:cNvPr id="103" name="object 103"/>
          <p:cNvSpPr txBox="1"/>
          <p:nvPr/>
        </p:nvSpPr>
        <p:spPr>
          <a:xfrm rot="420000">
            <a:off x="13790171" y="7395934"/>
            <a:ext cx="1037883" cy="279400"/>
          </a:xfrm>
          <a:prstGeom prst="rect">
            <a:avLst/>
          </a:prstGeom>
        </p:spPr>
        <p:txBody>
          <a:bodyPr vert="horz" wrap="square" lIns="0" tIns="0" rIns="0" bIns="0" rtlCol="0">
            <a:spAutoFit/>
          </a:bodyPr>
          <a:lstStyle/>
          <a:p>
            <a:pPr>
              <a:lnSpc>
                <a:spcPts val="2180"/>
              </a:lnSpc>
            </a:pPr>
            <a:r>
              <a:rPr sz="2200" spc="360" dirty="0">
                <a:solidFill>
                  <a:srgbClr val="FFFFFF"/>
                </a:solidFill>
                <a:latin typeface="KabelLTStd-Book"/>
                <a:cs typeface="KabelLTStd-Book"/>
              </a:rPr>
              <a:t>GUIDE</a:t>
            </a:r>
            <a:r>
              <a:rPr sz="2200" spc="-85" dirty="0">
                <a:solidFill>
                  <a:srgbClr val="FFFFFF"/>
                </a:solidFill>
                <a:latin typeface="KabelLTStd-Book"/>
                <a:cs typeface="KabelLTStd-Book"/>
              </a:rPr>
              <a:t> </a:t>
            </a:r>
            <a:endParaRPr sz="2200">
              <a:latin typeface="KabelLTStd-Book"/>
              <a:cs typeface="KabelLTStd-Book"/>
            </a:endParaRPr>
          </a:p>
        </p:txBody>
      </p:sp>
      <p:sp>
        <p:nvSpPr>
          <p:cNvPr id="105" name="object 105"/>
          <p:cNvSpPr txBox="1"/>
          <p:nvPr/>
        </p:nvSpPr>
        <p:spPr>
          <a:xfrm rot="420000">
            <a:off x="12353474" y="3426625"/>
            <a:ext cx="1036601" cy="152400"/>
          </a:xfrm>
          <a:prstGeom prst="rect">
            <a:avLst/>
          </a:prstGeom>
        </p:spPr>
        <p:txBody>
          <a:bodyPr vert="horz" wrap="square" lIns="0" tIns="0" rIns="0" bIns="0" rtlCol="0">
            <a:spAutoFit/>
          </a:bodyPr>
          <a:lstStyle/>
          <a:p>
            <a:pPr>
              <a:lnSpc>
                <a:spcPts val="1160"/>
              </a:lnSpc>
            </a:pPr>
            <a:r>
              <a:rPr sz="1200" spc="200" dirty="0">
                <a:solidFill>
                  <a:srgbClr val="FFFFFF"/>
                </a:solidFill>
                <a:latin typeface="KabelLTStd-Book"/>
                <a:cs typeface="KabelLTStd-Book"/>
              </a:rPr>
              <a:t>CHRISTMAS</a:t>
            </a:r>
            <a:r>
              <a:rPr sz="1200" spc="-50" dirty="0">
                <a:solidFill>
                  <a:srgbClr val="FFFFFF"/>
                </a:solidFill>
                <a:latin typeface="KabelLTStd-Book"/>
                <a:cs typeface="KabelLTStd-Book"/>
              </a:rPr>
              <a:t> </a:t>
            </a:r>
            <a:endParaRPr sz="1200">
              <a:latin typeface="KabelLTStd-Book"/>
              <a:cs typeface="KabelLTStd-Book"/>
            </a:endParaRPr>
          </a:p>
        </p:txBody>
      </p:sp>
      <p:sp>
        <p:nvSpPr>
          <p:cNvPr id="106" name="object 106"/>
          <p:cNvSpPr txBox="1"/>
          <p:nvPr/>
        </p:nvSpPr>
        <p:spPr>
          <a:xfrm rot="420000">
            <a:off x="13414554" y="3508556"/>
            <a:ext cx="217808" cy="152400"/>
          </a:xfrm>
          <a:prstGeom prst="rect">
            <a:avLst/>
          </a:prstGeom>
        </p:spPr>
        <p:txBody>
          <a:bodyPr vert="horz" wrap="square" lIns="0" tIns="0" rIns="0" bIns="0" rtlCol="0">
            <a:spAutoFit/>
          </a:bodyPr>
          <a:lstStyle/>
          <a:p>
            <a:pPr>
              <a:lnSpc>
                <a:spcPts val="1185"/>
              </a:lnSpc>
            </a:pPr>
            <a:r>
              <a:rPr sz="1200" spc="110" dirty="0">
                <a:solidFill>
                  <a:srgbClr val="FFFFFF"/>
                </a:solidFill>
                <a:latin typeface="KabelLTStd-Book"/>
                <a:cs typeface="KabelLTStd-Book"/>
              </a:rPr>
              <a:t>IS</a:t>
            </a:r>
            <a:r>
              <a:rPr sz="1200" spc="-50" dirty="0">
                <a:solidFill>
                  <a:srgbClr val="FFFFFF"/>
                </a:solidFill>
                <a:latin typeface="KabelLTStd-Book"/>
                <a:cs typeface="KabelLTStd-Book"/>
              </a:rPr>
              <a:t> </a:t>
            </a:r>
            <a:endParaRPr sz="1200">
              <a:latin typeface="KabelLTStd-Book"/>
              <a:cs typeface="KabelLTStd-Book"/>
            </a:endParaRPr>
          </a:p>
        </p:txBody>
      </p:sp>
      <p:sp>
        <p:nvSpPr>
          <p:cNvPr id="107" name="object 107"/>
          <p:cNvSpPr txBox="1"/>
          <p:nvPr/>
        </p:nvSpPr>
        <p:spPr>
          <a:xfrm rot="420000">
            <a:off x="13653011" y="3559320"/>
            <a:ext cx="532439" cy="152400"/>
          </a:xfrm>
          <a:prstGeom prst="rect">
            <a:avLst/>
          </a:prstGeom>
        </p:spPr>
        <p:txBody>
          <a:bodyPr vert="horz" wrap="square" lIns="0" tIns="0" rIns="0" bIns="0" rtlCol="0">
            <a:spAutoFit/>
          </a:bodyPr>
          <a:lstStyle/>
          <a:p>
            <a:pPr>
              <a:lnSpc>
                <a:spcPts val="1175"/>
              </a:lnSpc>
            </a:pPr>
            <a:r>
              <a:rPr sz="1200" spc="165" dirty="0">
                <a:solidFill>
                  <a:srgbClr val="FFFFFF"/>
                </a:solidFill>
                <a:latin typeface="KabelLTStd-Book"/>
                <a:cs typeface="KabelLTStd-Book"/>
              </a:rPr>
              <a:t>MADE</a:t>
            </a:r>
            <a:r>
              <a:rPr sz="1200" spc="-50" dirty="0">
                <a:solidFill>
                  <a:srgbClr val="FFFFFF"/>
                </a:solidFill>
                <a:latin typeface="KabelLTStd-Book"/>
                <a:cs typeface="KabelLTStd-Book"/>
              </a:rPr>
              <a:t> </a:t>
            </a:r>
            <a:endParaRPr sz="1200">
              <a:latin typeface="KabelLTStd-Book"/>
              <a:cs typeface="KabelLTStd-Book"/>
            </a:endParaRPr>
          </a:p>
        </p:txBody>
      </p:sp>
      <p:sp>
        <p:nvSpPr>
          <p:cNvPr id="108" name="object 108"/>
          <p:cNvSpPr txBox="1"/>
          <p:nvPr/>
        </p:nvSpPr>
        <p:spPr>
          <a:xfrm rot="420000">
            <a:off x="10115138" y="7494640"/>
            <a:ext cx="4582133" cy="152400"/>
          </a:xfrm>
          <a:prstGeom prst="rect">
            <a:avLst/>
          </a:prstGeom>
        </p:spPr>
        <p:txBody>
          <a:bodyPr vert="horz" wrap="square" lIns="0" tIns="0" rIns="0" bIns="0" rtlCol="0">
            <a:spAutoFit/>
          </a:bodyPr>
          <a:lstStyle/>
          <a:p>
            <a:pPr>
              <a:lnSpc>
                <a:spcPts val="1195"/>
              </a:lnSpc>
            </a:pPr>
            <a:r>
              <a:rPr sz="1800" spc="-15" baseline="6944" dirty="0">
                <a:solidFill>
                  <a:srgbClr val="FFFFFF"/>
                </a:solidFill>
                <a:latin typeface="KabelLTStd-Book"/>
                <a:cs typeface="KabelLTStd-Book"/>
              </a:rPr>
              <a:t>Featuring</a:t>
            </a:r>
            <a:r>
              <a:rPr sz="1800" spc="-7" baseline="6944" dirty="0">
                <a:solidFill>
                  <a:srgbClr val="FFFFFF"/>
                </a:solidFill>
                <a:latin typeface="KabelLTStd-Book"/>
                <a:cs typeface="KabelLTStd-Book"/>
              </a:rPr>
              <a:t> over</a:t>
            </a:r>
            <a:r>
              <a:rPr sz="1800" baseline="6944" dirty="0">
                <a:solidFill>
                  <a:srgbClr val="FFFFFF"/>
                </a:solidFill>
                <a:latin typeface="KabelLTStd-Book"/>
                <a:cs typeface="KabelLTStd-Book"/>
              </a:rPr>
              <a:t> </a:t>
            </a:r>
            <a:r>
              <a:rPr sz="1800" spc="-7" baseline="4629" dirty="0">
                <a:solidFill>
                  <a:srgbClr val="FFFFFF"/>
                </a:solidFill>
                <a:latin typeface="KabelLTStd-Book"/>
                <a:cs typeface="KabelLTStd-Book"/>
              </a:rPr>
              <a:t>100</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gift</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ideas from</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the</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fantastic</a:t>
            </a:r>
            <a:r>
              <a:rPr sz="1800" baseline="4629" dirty="0">
                <a:solidFill>
                  <a:srgbClr val="FFFFFF"/>
                </a:solidFill>
                <a:latin typeface="KabelLTStd-Book"/>
                <a:cs typeface="KabelLTStd-Book"/>
              </a:rPr>
              <a:t> </a:t>
            </a:r>
            <a:r>
              <a:rPr sz="1800" spc="-7" baseline="2314" dirty="0">
                <a:solidFill>
                  <a:srgbClr val="FFFFFF"/>
                </a:solidFill>
                <a:latin typeface="KabelLTStd-Book"/>
                <a:cs typeface="KabelLTStd-Book"/>
              </a:rPr>
              <a:t>independent shops</a:t>
            </a:r>
            <a:r>
              <a:rPr sz="1800" baseline="2314" dirty="0">
                <a:solidFill>
                  <a:srgbClr val="FFFFFF"/>
                </a:solidFill>
                <a:latin typeface="KabelLTStd-Book"/>
                <a:cs typeface="KabelLTStd-Book"/>
              </a:rPr>
              <a:t> </a:t>
            </a:r>
            <a:r>
              <a:rPr sz="1800" spc="-7" baseline="2314" dirty="0">
                <a:solidFill>
                  <a:srgbClr val="FFFFFF"/>
                </a:solidFill>
                <a:latin typeface="KabelLTStd-Book"/>
                <a:cs typeface="KabelLTStd-Book"/>
              </a:rPr>
              <a:t>of</a:t>
            </a:r>
            <a:r>
              <a:rPr sz="1800" baseline="2314" dirty="0">
                <a:solidFill>
                  <a:srgbClr val="FFFFFF"/>
                </a:solidFill>
                <a:latin typeface="KabelLTStd-Book"/>
                <a:cs typeface="KabelLTStd-Book"/>
              </a:rPr>
              <a:t> </a:t>
            </a:r>
            <a:r>
              <a:rPr sz="1800" spc="-15" baseline="2314" dirty="0">
                <a:solidFill>
                  <a:srgbClr val="FFFFFF"/>
                </a:solidFill>
                <a:latin typeface="KabelLTStd-Book"/>
                <a:cs typeface="KabelLTStd-Book"/>
              </a:rPr>
              <a:t>Perth,</a:t>
            </a:r>
            <a:r>
              <a:rPr sz="1800" baseline="2314" dirty="0">
                <a:solidFill>
                  <a:srgbClr val="FFFFFF"/>
                </a:solidFill>
                <a:latin typeface="KabelLTStd-Book"/>
                <a:cs typeface="KabelLTStd-Book"/>
              </a:rPr>
              <a:t> </a:t>
            </a:r>
            <a:r>
              <a:rPr sz="1200" spc="-5" dirty="0">
                <a:solidFill>
                  <a:srgbClr val="FFFFFF"/>
                </a:solidFill>
                <a:latin typeface="KabelLTStd-Book"/>
                <a:cs typeface="KabelLTStd-Book"/>
              </a:rPr>
              <a:t>City</a:t>
            </a:r>
            <a:r>
              <a:rPr sz="1200" dirty="0">
                <a:solidFill>
                  <a:srgbClr val="FFFFFF"/>
                </a:solidFill>
                <a:latin typeface="KabelLTStd-Book"/>
                <a:cs typeface="KabelLTStd-Book"/>
              </a:rPr>
              <a:t> </a:t>
            </a:r>
            <a:r>
              <a:rPr sz="1200" spc="-5" dirty="0">
                <a:solidFill>
                  <a:srgbClr val="FFFFFF"/>
                </a:solidFill>
                <a:latin typeface="KabelLTStd-Book"/>
                <a:cs typeface="KabelLTStd-Book"/>
              </a:rPr>
              <a:t>and </a:t>
            </a:r>
            <a:r>
              <a:rPr sz="1200" spc="-25" dirty="0">
                <a:solidFill>
                  <a:srgbClr val="FFFFFF"/>
                </a:solidFill>
                <a:latin typeface="KabelLTStd-Book"/>
                <a:cs typeface="KabelLTStd-Book"/>
              </a:rPr>
              <a:t>Towns</a:t>
            </a:r>
            <a:endParaRPr sz="1200">
              <a:latin typeface="KabelLTStd-Book"/>
              <a:cs typeface="KabelLTStd-Book"/>
            </a:endParaRPr>
          </a:p>
        </p:txBody>
      </p:sp>
      <p:sp>
        <p:nvSpPr>
          <p:cNvPr id="4" name="object 6">
            <a:extLst>
              <a:ext uri="{FF2B5EF4-FFF2-40B4-BE49-F238E27FC236}">
                <a16:creationId xmlns:a16="http://schemas.microsoft.com/office/drawing/2014/main" id="{78B6039A-0F77-E4D1-9E7A-3FF56B7C8213}"/>
              </a:ext>
            </a:extLst>
          </p:cNvPr>
          <p:cNvSpPr txBox="1"/>
          <p:nvPr/>
        </p:nvSpPr>
        <p:spPr>
          <a:xfrm>
            <a:off x="4810409" y="4523874"/>
            <a:ext cx="4419600" cy="1715341"/>
          </a:xfrm>
          <a:prstGeom prst="rect">
            <a:avLst/>
          </a:prstGeom>
        </p:spPr>
        <p:txBody>
          <a:bodyPr vert="horz" wrap="square" lIns="0" tIns="12700" rIns="0" bIns="0" rtlCol="0">
            <a:spAutoFit/>
          </a:bodyPr>
          <a:lstStyle/>
          <a:p>
            <a:pPr marL="12700">
              <a:lnSpc>
                <a:spcPct val="100000"/>
              </a:lnSpc>
              <a:spcBef>
                <a:spcPts val="100"/>
              </a:spcBef>
            </a:pPr>
            <a:r>
              <a:rPr lang="en-GB" sz="2100" b="1" dirty="0">
                <a:solidFill>
                  <a:srgbClr val="2D1749"/>
                </a:solidFill>
                <a:latin typeface="ITCKabelStd-Demi"/>
                <a:cs typeface="ITCKabelStd-Demi"/>
              </a:rPr>
              <a:t>Events &amp; Festivals Blog</a:t>
            </a:r>
            <a:endParaRPr sz="2100" dirty="0">
              <a:latin typeface="ITCKabelStd-Demi"/>
              <a:cs typeface="ITCKabelStd-Demi"/>
            </a:endParaRPr>
          </a:p>
          <a:p>
            <a:pPr marL="12700" marR="5080">
              <a:lnSpc>
                <a:spcPct val="100600"/>
              </a:lnSpc>
              <a:spcBef>
                <a:spcPts val="2085"/>
              </a:spcBef>
            </a:pPr>
            <a:r>
              <a:rPr lang="en-GB" sz="1800" dirty="0">
                <a:solidFill>
                  <a:srgbClr val="2D1749"/>
                </a:solidFill>
                <a:latin typeface="Kabel Bk BT"/>
                <a:cs typeface="Kabel Bk BT"/>
              </a:rPr>
              <a:t>Updated weekly, this fantastic blog has had  23K page views in the past 6 months</a:t>
            </a:r>
            <a:r>
              <a:rPr sz="1800" dirty="0">
                <a:solidFill>
                  <a:srgbClr val="2D1749"/>
                </a:solidFill>
                <a:latin typeface="Kabel Bk BT"/>
                <a:cs typeface="Kabel Bk BT"/>
              </a:rPr>
              <a:t>.</a:t>
            </a:r>
            <a:r>
              <a:rPr lang="en-GB" sz="1800" dirty="0">
                <a:solidFill>
                  <a:srgbClr val="2D1749"/>
                </a:solidFill>
                <a:latin typeface="Kabel Bk BT"/>
                <a:cs typeface="Kabel Bk BT"/>
              </a:rPr>
              <a:t>  A popular go to for locals and SEO champion in traffic driving!</a:t>
            </a:r>
          </a:p>
        </p:txBody>
      </p:sp>
      <p:sp>
        <p:nvSpPr>
          <p:cNvPr id="7" name="object 3">
            <a:extLst>
              <a:ext uri="{FF2B5EF4-FFF2-40B4-BE49-F238E27FC236}">
                <a16:creationId xmlns:a16="http://schemas.microsoft.com/office/drawing/2014/main" id="{D35D0C62-1162-DC93-59F2-B103BF4A96A1}"/>
              </a:ext>
            </a:extLst>
          </p:cNvPr>
          <p:cNvSpPr txBox="1"/>
          <p:nvPr/>
        </p:nvSpPr>
        <p:spPr>
          <a:xfrm>
            <a:off x="4810409" y="2073563"/>
            <a:ext cx="3915410" cy="1990288"/>
          </a:xfrm>
          <a:prstGeom prst="rect">
            <a:avLst/>
          </a:prstGeom>
        </p:spPr>
        <p:txBody>
          <a:bodyPr vert="horz" wrap="square" lIns="0" tIns="12700" rIns="0" bIns="0" rtlCol="0">
            <a:spAutoFit/>
          </a:bodyPr>
          <a:lstStyle/>
          <a:p>
            <a:pPr marL="12700">
              <a:lnSpc>
                <a:spcPct val="100000"/>
              </a:lnSpc>
              <a:spcBef>
                <a:spcPts val="100"/>
              </a:spcBef>
            </a:pPr>
            <a:r>
              <a:rPr lang="en-GB" sz="2100" b="1" dirty="0">
                <a:solidFill>
                  <a:srgbClr val="2D1749"/>
                </a:solidFill>
                <a:latin typeface="ITCKabelStd-Demi"/>
                <a:cs typeface="ITCKabelStd-Demi"/>
              </a:rPr>
              <a:t>Monthly Newsletter</a:t>
            </a:r>
            <a:endParaRPr lang="en-GB" sz="2100" dirty="0">
              <a:latin typeface="ITCKabelStd-Demi"/>
              <a:cs typeface="ITCKabelStd-Demi"/>
            </a:endParaRPr>
          </a:p>
          <a:p>
            <a:pPr marL="12700" marR="5080">
              <a:lnSpc>
                <a:spcPct val="100000"/>
              </a:lnSpc>
              <a:spcBef>
                <a:spcPts val="2100"/>
              </a:spcBef>
            </a:pPr>
            <a:r>
              <a:rPr lang="en-GB" dirty="0">
                <a:solidFill>
                  <a:srgbClr val="2D1749"/>
                </a:solidFill>
                <a:latin typeface="Kabel Bk BT"/>
                <a:cs typeface="Kabel Bk BT"/>
              </a:rPr>
              <a:t>Sent to our 20K+ mailing list every month – with extras at peak times – our editorial style newsletter boasts a 35% open rate.  Used to promote events, meet the indies, and Be Inspired content.</a:t>
            </a:r>
            <a:endParaRPr sz="1800" dirty="0">
              <a:latin typeface="Kabel Bk BT"/>
              <a:cs typeface="Kabel Bk BT"/>
            </a:endParaRPr>
          </a:p>
        </p:txBody>
      </p:sp>
      <p:pic>
        <p:nvPicPr>
          <p:cNvPr id="9" name="Picture 8" descr="A screenshot of a website&#10;&#10;Description automatically generated">
            <a:extLst>
              <a:ext uri="{FF2B5EF4-FFF2-40B4-BE49-F238E27FC236}">
                <a16:creationId xmlns:a16="http://schemas.microsoft.com/office/drawing/2014/main" id="{CD5A00B4-B00A-F3F7-56E4-9ADB8D590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232" y="693076"/>
            <a:ext cx="5817468" cy="7661596"/>
          </a:xfrm>
          <a:prstGeom prst="rect">
            <a:avLst/>
          </a:prstGeom>
        </p:spPr>
      </p:pic>
    </p:spTree>
    <p:extLst>
      <p:ext uri="{BB962C8B-B14F-4D97-AF65-F5344CB8AC3E}">
        <p14:creationId xmlns:p14="http://schemas.microsoft.com/office/powerpoint/2010/main" val="411170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98469"/>
            <a:ext cx="9310370" cy="787400"/>
          </a:xfrm>
          <a:prstGeom prst="rect">
            <a:avLst/>
          </a:prstGeom>
        </p:spPr>
        <p:txBody>
          <a:bodyPr vert="horz" wrap="square" lIns="0" tIns="12700" rIns="0" bIns="0" rtlCol="0">
            <a:spAutoFit/>
          </a:bodyPr>
          <a:lstStyle/>
          <a:p>
            <a:pPr marL="12700">
              <a:lnSpc>
                <a:spcPct val="100000"/>
              </a:lnSpc>
              <a:spcBef>
                <a:spcPts val="100"/>
              </a:spcBef>
              <a:tabLst>
                <a:tab pos="2524760" algn="l"/>
                <a:tab pos="5413375" algn="l"/>
              </a:tabLst>
            </a:pPr>
            <a:r>
              <a:rPr lang="en-GB" dirty="0"/>
              <a:t>Brand &amp; Website Refresh 2023</a:t>
            </a:r>
            <a:endParaRPr dirty="0"/>
          </a:p>
        </p:txBody>
      </p:sp>
      <p:sp>
        <p:nvSpPr>
          <p:cNvPr id="3" name="object 3"/>
          <p:cNvSpPr txBox="1"/>
          <p:nvPr/>
        </p:nvSpPr>
        <p:spPr>
          <a:xfrm>
            <a:off x="622300" y="5864099"/>
            <a:ext cx="3915410" cy="1469633"/>
          </a:xfrm>
          <a:prstGeom prst="rect">
            <a:avLst/>
          </a:prstGeom>
        </p:spPr>
        <p:txBody>
          <a:bodyPr vert="horz" wrap="square" lIns="0" tIns="12700" rIns="0" bIns="0" rtlCol="0">
            <a:spAutoFit/>
          </a:bodyPr>
          <a:lstStyle/>
          <a:p>
            <a:pPr marL="12700">
              <a:lnSpc>
                <a:spcPct val="100000"/>
              </a:lnSpc>
              <a:spcBef>
                <a:spcPts val="100"/>
              </a:spcBef>
            </a:pPr>
            <a:r>
              <a:rPr lang="en-GB" sz="2000" b="1" dirty="0">
                <a:solidFill>
                  <a:srgbClr val="2D1749"/>
                </a:solidFill>
                <a:latin typeface="Kabel Bk BT"/>
                <a:cs typeface="ITCKabelStd-Demi"/>
              </a:rPr>
              <a:t>Feature Blocks on Home Page </a:t>
            </a:r>
          </a:p>
          <a:p>
            <a:pPr marL="12700">
              <a:lnSpc>
                <a:spcPct val="100000"/>
              </a:lnSpc>
              <a:spcBef>
                <a:spcPts val="100"/>
              </a:spcBef>
            </a:pPr>
            <a:endParaRPr lang="en-GB" dirty="0">
              <a:solidFill>
                <a:srgbClr val="2D1749"/>
              </a:solidFill>
              <a:latin typeface="ITCKabelStd-Demi"/>
              <a:cs typeface="ITCKabelStd-Demi"/>
            </a:endParaRPr>
          </a:p>
          <a:p>
            <a:pPr marL="12700">
              <a:lnSpc>
                <a:spcPct val="100000"/>
              </a:lnSpc>
              <a:spcBef>
                <a:spcPts val="100"/>
              </a:spcBef>
            </a:pPr>
            <a:r>
              <a:rPr lang="en-GB" dirty="0">
                <a:solidFill>
                  <a:srgbClr val="2D1749"/>
                </a:solidFill>
                <a:latin typeface="Kabel Bk BT"/>
                <a:cs typeface="ITCKabelStd-Demi"/>
              </a:rPr>
              <a:t>Interchangeable blocks for highlighting seasonal promotions or rotating interest in shoulder months.</a:t>
            </a:r>
          </a:p>
        </p:txBody>
      </p:sp>
      <p:sp>
        <p:nvSpPr>
          <p:cNvPr id="5" name="object 5"/>
          <p:cNvSpPr txBox="1"/>
          <p:nvPr/>
        </p:nvSpPr>
        <p:spPr>
          <a:xfrm>
            <a:off x="622300" y="3495851"/>
            <a:ext cx="3989704" cy="1990288"/>
          </a:xfrm>
          <a:prstGeom prst="rect">
            <a:avLst/>
          </a:prstGeom>
        </p:spPr>
        <p:txBody>
          <a:bodyPr vert="horz" wrap="square" lIns="0" tIns="12700" rIns="0" bIns="0" rtlCol="0">
            <a:spAutoFit/>
          </a:bodyPr>
          <a:lstStyle/>
          <a:p>
            <a:pPr marL="12700">
              <a:lnSpc>
                <a:spcPct val="100000"/>
              </a:lnSpc>
              <a:spcBef>
                <a:spcPts val="100"/>
              </a:spcBef>
            </a:pPr>
            <a:r>
              <a:rPr lang="en-GB" sz="2000" b="1" dirty="0">
                <a:solidFill>
                  <a:srgbClr val="2D1749"/>
                </a:solidFill>
                <a:latin typeface="Kabel Bk BT"/>
                <a:cs typeface="ITCKabelStd-Demi"/>
              </a:rPr>
              <a:t>New Navigation &amp; Content Reorder</a:t>
            </a:r>
            <a:endParaRPr sz="2000" dirty="0">
              <a:latin typeface="Kabel Bk BT"/>
              <a:cs typeface="ITCKabelStd-Demi"/>
            </a:endParaRPr>
          </a:p>
          <a:p>
            <a:pPr marL="12700" marR="5080">
              <a:lnSpc>
                <a:spcPct val="100000"/>
              </a:lnSpc>
              <a:spcBef>
                <a:spcPts val="2100"/>
              </a:spcBef>
            </a:pPr>
            <a:r>
              <a:rPr lang="en-GB" dirty="0">
                <a:solidFill>
                  <a:srgbClr val="2D1749"/>
                </a:solidFill>
                <a:latin typeface="Kabel Bk BT"/>
                <a:cs typeface="Kabel Bk BT"/>
              </a:rPr>
              <a:t>A</a:t>
            </a:r>
            <a:r>
              <a:rPr lang="en-GB" sz="1800" dirty="0">
                <a:solidFill>
                  <a:srgbClr val="2D1749"/>
                </a:solidFill>
                <a:latin typeface="Kabel Bk BT"/>
                <a:cs typeface="Kabel Bk BT"/>
              </a:rPr>
              <a:t> more modern look &amp; feel, with a mobile-first approach to design. The new look website has put the Mega Menu function to great use – with fantasti</a:t>
            </a:r>
            <a:r>
              <a:rPr lang="en-GB" dirty="0">
                <a:solidFill>
                  <a:srgbClr val="2D1749"/>
                </a:solidFill>
                <a:latin typeface="Kabel Bk BT"/>
                <a:cs typeface="Kabel Bk BT"/>
              </a:rPr>
              <a:t>c feedback from businesses and users.</a:t>
            </a:r>
            <a:r>
              <a:rPr lang="en-GB" sz="1800" dirty="0">
                <a:solidFill>
                  <a:srgbClr val="2D1749"/>
                </a:solidFill>
                <a:latin typeface="Kabel Bk BT"/>
                <a:cs typeface="Kabel Bk BT"/>
              </a:rPr>
              <a:t> </a:t>
            </a:r>
            <a:endParaRPr sz="1800" dirty="0">
              <a:solidFill>
                <a:srgbClr val="2D1749"/>
              </a:solidFill>
              <a:latin typeface="Kabel Bk BT"/>
              <a:cs typeface="Kabel Bk BT"/>
            </a:endParaRPr>
          </a:p>
        </p:txBody>
      </p:sp>
      <p:sp>
        <p:nvSpPr>
          <p:cNvPr id="6" name="object 6"/>
          <p:cNvSpPr txBox="1"/>
          <p:nvPr/>
        </p:nvSpPr>
        <p:spPr>
          <a:xfrm>
            <a:off x="4982190" y="5801999"/>
            <a:ext cx="3915410" cy="1423275"/>
          </a:xfrm>
          <a:prstGeom prst="rect">
            <a:avLst/>
          </a:prstGeom>
        </p:spPr>
        <p:txBody>
          <a:bodyPr vert="horz" wrap="square" lIns="0" tIns="12700" rIns="0" bIns="0" rtlCol="0">
            <a:spAutoFit/>
          </a:bodyPr>
          <a:lstStyle/>
          <a:p>
            <a:pPr marL="12700" marR="5080">
              <a:lnSpc>
                <a:spcPct val="100600"/>
              </a:lnSpc>
              <a:spcBef>
                <a:spcPts val="2085"/>
              </a:spcBef>
            </a:pPr>
            <a:r>
              <a:rPr lang="en-GB" sz="2000" b="1" dirty="0">
                <a:solidFill>
                  <a:srgbClr val="2D1749"/>
                </a:solidFill>
                <a:latin typeface="Kabel Bk BT"/>
                <a:cs typeface="Kabel Bk BT"/>
              </a:rPr>
              <a:t>Business To Business ‘Quick Find’</a:t>
            </a:r>
          </a:p>
          <a:p>
            <a:pPr marL="12700" marR="5080">
              <a:lnSpc>
                <a:spcPct val="100600"/>
              </a:lnSpc>
              <a:spcBef>
                <a:spcPts val="2085"/>
              </a:spcBef>
            </a:pPr>
            <a:r>
              <a:rPr lang="en-GB" dirty="0">
                <a:solidFill>
                  <a:srgbClr val="2D1749"/>
                </a:solidFill>
                <a:latin typeface="Kabel Bk BT"/>
                <a:cs typeface="Kabel Bk BT"/>
              </a:rPr>
              <a:t>A footer link just for businesses. Find the best ways for your business to get involved with PC&amp;T. </a:t>
            </a:r>
          </a:p>
        </p:txBody>
      </p:sp>
      <p:sp>
        <p:nvSpPr>
          <p:cNvPr id="101" name="object 101"/>
          <p:cNvSpPr txBox="1"/>
          <p:nvPr/>
        </p:nvSpPr>
        <p:spPr>
          <a:xfrm rot="420000">
            <a:off x="10114760" y="7039610"/>
            <a:ext cx="2757018" cy="279400"/>
          </a:xfrm>
          <a:prstGeom prst="rect">
            <a:avLst/>
          </a:prstGeom>
        </p:spPr>
        <p:txBody>
          <a:bodyPr vert="horz" wrap="square" lIns="0" tIns="0" rIns="0" bIns="0" rtlCol="0">
            <a:spAutoFit/>
          </a:bodyPr>
          <a:lstStyle/>
          <a:p>
            <a:pPr>
              <a:lnSpc>
                <a:spcPts val="2165"/>
              </a:lnSpc>
            </a:pPr>
            <a:r>
              <a:rPr sz="3300" spc="502" baseline="1262" dirty="0">
                <a:solidFill>
                  <a:srgbClr val="FFFFFF"/>
                </a:solidFill>
                <a:latin typeface="KabelLTStd-Book"/>
                <a:cs typeface="KabelLTStd-Book"/>
              </a:rPr>
              <a:t>FREE</a:t>
            </a:r>
            <a:r>
              <a:rPr sz="3300" spc="1245" baseline="1262" dirty="0">
                <a:solidFill>
                  <a:srgbClr val="FFFFFF"/>
                </a:solidFill>
                <a:latin typeface="KabelLTStd-Book"/>
                <a:cs typeface="KabelLTStd-Book"/>
              </a:rPr>
              <a:t> </a:t>
            </a:r>
            <a:r>
              <a:rPr sz="2200" spc="400" dirty="0">
                <a:solidFill>
                  <a:srgbClr val="FFFFFF"/>
                </a:solidFill>
                <a:latin typeface="KabelLTStd-Book"/>
                <a:cs typeface="KabelLTStd-Book"/>
              </a:rPr>
              <a:t>CHRISTMAS</a:t>
            </a:r>
            <a:r>
              <a:rPr sz="2200" spc="-85" dirty="0">
                <a:solidFill>
                  <a:srgbClr val="FFFFFF"/>
                </a:solidFill>
                <a:latin typeface="KabelLTStd-Book"/>
                <a:cs typeface="KabelLTStd-Book"/>
              </a:rPr>
              <a:t> </a:t>
            </a:r>
            <a:endParaRPr sz="2200">
              <a:latin typeface="KabelLTStd-Book"/>
              <a:cs typeface="KabelLTStd-Book"/>
            </a:endParaRPr>
          </a:p>
        </p:txBody>
      </p:sp>
      <p:sp>
        <p:nvSpPr>
          <p:cNvPr id="102" name="object 102"/>
          <p:cNvSpPr txBox="1"/>
          <p:nvPr/>
        </p:nvSpPr>
        <p:spPr>
          <a:xfrm rot="420000">
            <a:off x="12945705" y="7271535"/>
            <a:ext cx="776274" cy="279400"/>
          </a:xfrm>
          <a:prstGeom prst="rect">
            <a:avLst/>
          </a:prstGeom>
        </p:spPr>
        <p:txBody>
          <a:bodyPr vert="horz" wrap="square" lIns="0" tIns="0" rIns="0" bIns="0" rtlCol="0">
            <a:spAutoFit/>
          </a:bodyPr>
          <a:lstStyle/>
          <a:p>
            <a:pPr>
              <a:lnSpc>
                <a:spcPts val="2190"/>
              </a:lnSpc>
            </a:pPr>
            <a:r>
              <a:rPr sz="2200" spc="335" dirty="0">
                <a:solidFill>
                  <a:srgbClr val="FFFFFF"/>
                </a:solidFill>
                <a:latin typeface="KabelLTStd-Book"/>
                <a:cs typeface="KabelLTStd-Book"/>
              </a:rPr>
              <a:t>GIFT</a:t>
            </a:r>
            <a:r>
              <a:rPr sz="2200" spc="-85" dirty="0">
                <a:solidFill>
                  <a:srgbClr val="FFFFFF"/>
                </a:solidFill>
                <a:latin typeface="KabelLTStd-Book"/>
                <a:cs typeface="KabelLTStd-Book"/>
              </a:rPr>
              <a:t> </a:t>
            </a:r>
            <a:endParaRPr sz="2200">
              <a:latin typeface="KabelLTStd-Book"/>
              <a:cs typeface="KabelLTStd-Book"/>
            </a:endParaRPr>
          </a:p>
        </p:txBody>
      </p:sp>
      <p:sp>
        <p:nvSpPr>
          <p:cNvPr id="103" name="object 103"/>
          <p:cNvSpPr txBox="1"/>
          <p:nvPr/>
        </p:nvSpPr>
        <p:spPr>
          <a:xfrm rot="420000">
            <a:off x="13790171" y="7395934"/>
            <a:ext cx="1037883" cy="279400"/>
          </a:xfrm>
          <a:prstGeom prst="rect">
            <a:avLst/>
          </a:prstGeom>
        </p:spPr>
        <p:txBody>
          <a:bodyPr vert="horz" wrap="square" lIns="0" tIns="0" rIns="0" bIns="0" rtlCol="0">
            <a:spAutoFit/>
          </a:bodyPr>
          <a:lstStyle/>
          <a:p>
            <a:pPr>
              <a:lnSpc>
                <a:spcPts val="2180"/>
              </a:lnSpc>
            </a:pPr>
            <a:r>
              <a:rPr sz="2200" spc="360" dirty="0">
                <a:solidFill>
                  <a:srgbClr val="FFFFFF"/>
                </a:solidFill>
                <a:latin typeface="KabelLTStd-Book"/>
                <a:cs typeface="KabelLTStd-Book"/>
              </a:rPr>
              <a:t>GUIDE</a:t>
            </a:r>
            <a:r>
              <a:rPr sz="2200" spc="-85" dirty="0">
                <a:solidFill>
                  <a:srgbClr val="FFFFFF"/>
                </a:solidFill>
                <a:latin typeface="KabelLTStd-Book"/>
                <a:cs typeface="KabelLTStd-Book"/>
              </a:rPr>
              <a:t> </a:t>
            </a:r>
            <a:endParaRPr sz="2200">
              <a:latin typeface="KabelLTStd-Book"/>
              <a:cs typeface="KabelLTStd-Book"/>
            </a:endParaRPr>
          </a:p>
        </p:txBody>
      </p:sp>
      <p:sp>
        <p:nvSpPr>
          <p:cNvPr id="105" name="object 105"/>
          <p:cNvSpPr txBox="1"/>
          <p:nvPr/>
        </p:nvSpPr>
        <p:spPr>
          <a:xfrm rot="420000">
            <a:off x="12353474" y="3426625"/>
            <a:ext cx="1036601" cy="152400"/>
          </a:xfrm>
          <a:prstGeom prst="rect">
            <a:avLst/>
          </a:prstGeom>
        </p:spPr>
        <p:txBody>
          <a:bodyPr vert="horz" wrap="square" lIns="0" tIns="0" rIns="0" bIns="0" rtlCol="0">
            <a:spAutoFit/>
          </a:bodyPr>
          <a:lstStyle/>
          <a:p>
            <a:pPr>
              <a:lnSpc>
                <a:spcPts val="1160"/>
              </a:lnSpc>
            </a:pPr>
            <a:r>
              <a:rPr sz="1200" spc="200" dirty="0">
                <a:solidFill>
                  <a:srgbClr val="FFFFFF"/>
                </a:solidFill>
                <a:latin typeface="KabelLTStd-Book"/>
                <a:cs typeface="KabelLTStd-Book"/>
              </a:rPr>
              <a:t>CHRISTMAS</a:t>
            </a:r>
            <a:r>
              <a:rPr sz="1200" spc="-50" dirty="0">
                <a:solidFill>
                  <a:srgbClr val="FFFFFF"/>
                </a:solidFill>
                <a:latin typeface="KabelLTStd-Book"/>
                <a:cs typeface="KabelLTStd-Book"/>
              </a:rPr>
              <a:t> </a:t>
            </a:r>
            <a:endParaRPr sz="1200">
              <a:latin typeface="KabelLTStd-Book"/>
              <a:cs typeface="KabelLTStd-Book"/>
            </a:endParaRPr>
          </a:p>
        </p:txBody>
      </p:sp>
      <p:sp>
        <p:nvSpPr>
          <p:cNvPr id="106" name="object 106"/>
          <p:cNvSpPr txBox="1"/>
          <p:nvPr/>
        </p:nvSpPr>
        <p:spPr>
          <a:xfrm rot="420000">
            <a:off x="13414554" y="3508556"/>
            <a:ext cx="217808" cy="152400"/>
          </a:xfrm>
          <a:prstGeom prst="rect">
            <a:avLst/>
          </a:prstGeom>
        </p:spPr>
        <p:txBody>
          <a:bodyPr vert="horz" wrap="square" lIns="0" tIns="0" rIns="0" bIns="0" rtlCol="0">
            <a:spAutoFit/>
          </a:bodyPr>
          <a:lstStyle/>
          <a:p>
            <a:pPr>
              <a:lnSpc>
                <a:spcPts val="1185"/>
              </a:lnSpc>
            </a:pPr>
            <a:r>
              <a:rPr sz="1200" spc="110" dirty="0">
                <a:solidFill>
                  <a:srgbClr val="FFFFFF"/>
                </a:solidFill>
                <a:latin typeface="KabelLTStd-Book"/>
                <a:cs typeface="KabelLTStd-Book"/>
              </a:rPr>
              <a:t>IS</a:t>
            </a:r>
            <a:r>
              <a:rPr sz="1200" spc="-50" dirty="0">
                <a:solidFill>
                  <a:srgbClr val="FFFFFF"/>
                </a:solidFill>
                <a:latin typeface="KabelLTStd-Book"/>
                <a:cs typeface="KabelLTStd-Book"/>
              </a:rPr>
              <a:t> </a:t>
            </a:r>
            <a:endParaRPr sz="1200">
              <a:latin typeface="KabelLTStd-Book"/>
              <a:cs typeface="KabelLTStd-Book"/>
            </a:endParaRPr>
          </a:p>
        </p:txBody>
      </p:sp>
      <p:sp>
        <p:nvSpPr>
          <p:cNvPr id="107" name="object 107"/>
          <p:cNvSpPr txBox="1"/>
          <p:nvPr/>
        </p:nvSpPr>
        <p:spPr>
          <a:xfrm rot="420000">
            <a:off x="13653011" y="3559320"/>
            <a:ext cx="532439" cy="152400"/>
          </a:xfrm>
          <a:prstGeom prst="rect">
            <a:avLst/>
          </a:prstGeom>
        </p:spPr>
        <p:txBody>
          <a:bodyPr vert="horz" wrap="square" lIns="0" tIns="0" rIns="0" bIns="0" rtlCol="0">
            <a:spAutoFit/>
          </a:bodyPr>
          <a:lstStyle/>
          <a:p>
            <a:pPr>
              <a:lnSpc>
                <a:spcPts val="1175"/>
              </a:lnSpc>
            </a:pPr>
            <a:r>
              <a:rPr sz="1200" spc="165" dirty="0">
                <a:solidFill>
                  <a:srgbClr val="FFFFFF"/>
                </a:solidFill>
                <a:latin typeface="KabelLTStd-Book"/>
                <a:cs typeface="KabelLTStd-Book"/>
              </a:rPr>
              <a:t>MADE</a:t>
            </a:r>
            <a:r>
              <a:rPr sz="1200" spc="-50" dirty="0">
                <a:solidFill>
                  <a:srgbClr val="FFFFFF"/>
                </a:solidFill>
                <a:latin typeface="KabelLTStd-Book"/>
                <a:cs typeface="KabelLTStd-Book"/>
              </a:rPr>
              <a:t> </a:t>
            </a:r>
            <a:endParaRPr sz="1200">
              <a:latin typeface="KabelLTStd-Book"/>
              <a:cs typeface="KabelLTStd-Book"/>
            </a:endParaRPr>
          </a:p>
        </p:txBody>
      </p:sp>
      <p:sp>
        <p:nvSpPr>
          <p:cNvPr id="108" name="object 108"/>
          <p:cNvSpPr txBox="1"/>
          <p:nvPr/>
        </p:nvSpPr>
        <p:spPr>
          <a:xfrm rot="420000">
            <a:off x="10115138" y="7494640"/>
            <a:ext cx="4582133" cy="152400"/>
          </a:xfrm>
          <a:prstGeom prst="rect">
            <a:avLst/>
          </a:prstGeom>
        </p:spPr>
        <p:txBody>
          <a:bodyPr vert="horz" wrap="square" lIns="0" tIns="0" rIns="0" bIns="0" rtlCol="0">
            <a:spAutoFit/>
          </a:bodyPr>
          <a:lstStyle/>
          <a:p>
            <a:pPr>
              <a:lnSpc>
                <a:spcPts val="1195"/>
              </a:lnSpc>
            </a:pPr>
            <a:r>
              <a:rPr sz="1800" spc="-15" baseline="6944" dirty="0">
                <a:solidFill>
                  <a:srgbClr val="FFFFFF"/>
                </a:solidFill>
                <a:latin typeface="KabelLTStd-Book"/>
                <a:cs typeface="KabelLTStd-Book"/>
              </a:rPr>
              <a:t>Featuring</a:t>
            </a:r>
            <a:r>
              <a:rPr sz="1800" spc="-7" baseline="6944" dirty="0">
                <a:solidFill>
                  <a:srgbClr val="FFFFFF"/>
                </a:solidFill>
                <a:latin typeface="KabelLTStd-Book"/>
                <a:cs typeface="KabelLTStd-Book"/>
              </a:rPr>
              <a:t> over</a:t>
            </a:r>
            <a:r>
              <a:rPr sz="1800" baseline="6944" dirty="0">
                <a:solidFill>
                  <a:srgbClr val="FFFFFF"/>
                </a:solidFill>
                <a:latin typeface="KabelLTStd-Book"/>
                <a:cs typeface="KabelLTStd-Book"/>
              </a:rPr>
              <a:t> </a:t>
            </a:r>
            <a:r>
              <a:rPr sz="1800" spc="-7" baseline="4629" dirty="0">
                <a:solidFill>
                  <a:srgbClr val="FFFFFF"/>
                </a:solidFill>
                <a:latin typeface="KabelLTStd-Book"/>
                <a:cs typeface="KabelLTStd-Book"/>
              </a:rPr>
              <a:t>100</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gift</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ideas from</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the</a:t>
            </a:r>
            <a:r>
              <a:rPr sz="1800" baseline="4629" dirty="0">
                <a:solidFill>
                  <a:srgbClr val="FFFFFF"/>
                </a:solidFill>
                <a:latin typeface="KabelLTStd-Book"/>
                <a:cs typeface="KabelLTStd-Book"/>
              </a:rPr>
              <a:t> </a:t>
            </a:r>
            <a:r>
              <a:rPr sz="1800" spc="-7" baseline="4629" dirty="0">
                <a:solidFill>
                  <a:srgbClr val="FFFFFF"/>
                </a:solidFill>
                <a:latin typeface="KabelLTStd-Book"/>
                <a:cs typeface="KabelLTStd-Book"/>
              </a:rPr>
              <a:t>fantastic</a:t>
            </a:r>
            <a:r>
              <a:rPr sz="1800" baseline="4629" dirty="0">
                <a:solidFill>
                  <a:srgbClr val="FFFFFF"/>
                </a:solidFill>
                <a:latin typeface="KabelLTStd-Book"/>
                <a:cs typeface="KabelLTStd-Book"/>
              </a:rPr>
              <a:t> </a:t>
            </a:r>
            <a:r>
              <a:rPr sz="1800" spc="-7" baseline="2314" dirty="0">
                <a:solidFill>
                  <a:srgbClr val="FFFFFF"/>
                </a:solidFill>
                <a:latin typeface="KabelLTStd-Book"/>
                <a:cs typeface="KabelLTStd-Book"/>
              </a:rPr>
              <a:t>independent shops</a:t>
            </a:r>
            <a:r>
              <a:rPr sz="1800" baseline="2314" dirty="0">
                <a:solidFill>
                  <a:srgbClr val="FFFFFF"/>
                </a:solidFill>
                <a:latin typeface="KabelLTStd-Book"/>
                <a:cs typeface="KabelLTStd-Book"/>
              </a:rPr>
              <a:t> </a:t>
            </a:r>
            <a:r>
              <a:rPr sz="1800" spc="-7" baseline="2314" dirty="0">
                <a:solidFill>
                  <a:srgbClr val="FFFFFF"/>
                </a:solidFill>
                <a:latin typeface="KabelLTStd-Book"/>
                <a:cs typeface="KabelLTStd-Book"/>
              </a:rPr>
              <a:t>of</a:t>
            </a:r>
            <a:r>
              <a:rPr sz="1800" baseline="2314" dirty="0">
                <a:solidFill>
                  <a:srgbClr val="FFFFFF"/>
                </a:solidFill>
                <a:latin typeface="KabelLTStd-Book"/>
                <a:cs typeface="KabelLTStd-Book"/>
              </a:rPr>
              <a:t> </a:t>
            </a:r>
            <a:r>
              <a:rPr sz="1800" spc="-15" baseline="2314" dirty="0">
                <a:solidFill>
                  <a:srgbClr val="FFFFFF"/>
                </a:solidFill>
                <a:latin typeface="KabelLTStd-Book"/>
                <a:cs typeface="KabelLTStd-Book"/>
              </a:rPr>
              <a:t>Perth,</a:t>
            </a:r>
            <a:r>
              <a:rPr sz="1800" baseline="2314" dirty="0">
                <a:solidFill>
                  <a:srgbClr val="FFFFFF"/>
                </a:solidFill>
                <a:latin typeface="KabelLTStd-Book"/>
                <a:cs typeface="KabelLTStd-Book"/>
              </a:rPr>
              <a:t> </a:t>
            </a:r>
            <a:r>
              <a:rPr sz="1200" spc="-5" dirty="0">
                <a:solidFill>
                  <a:srgbClr val="FFFFFF"/>
                </a:solidFill>
                <a:latin typeface="KabelLTStd-Book"/>
                <a:cs typeface="KabelLTStd-Book"/>
              </a:rPr>
              <a:t>City</a:t>
            </a:r>
            <a:r>
              <a:rPr sz="1200" dirty="0">
                <a:solidFill>
                  <a:srgbClr val="FFFFFF"/>
                </a:solidFill>
                <a:latin typeface="KabelLTStd-Book"/>
                <a:cs typeface="KabelLTStd-Book"/>
              </a:rPr>
              <a:t> </a:t>
            </a:r>
            <a:r>
              <a:rPr sz="1200" spc="-5" dirty="0">
                <a:solidFill>
                  <a:srgbClr val="FFFFFF"/>
                </a:solidFill>
                <a:latin typeface="KabelLTStd-Book"/>
                <a:cs typeface="KabelLTStd-Book"/>
              </a:rPr>
              <a:t>and </a:t>
            </a:r>
            <a:r>
              <a:rPr sz="1200" spc="-25" dirty="0">
                <a:solidFill>
                  <a:srgbClr val="FFFFFF"/>
                </a:solidFill>
                <a:latin typeface="KabelLTStd-Book"/>
                <a:cs typeface="KabelLTStd-Book"/>
              </a:rPr>
              <a:t>Towns</a:t>
            </a:r>
            <a:endParaRPr sz="1200">
              <a:latin typeface="KabelLTStd-Book"/>
              <a:cs typeface="KabelLTStd-Book"/>
            </a:endParaRPr>
          </a:p>
        </p:txBody>
      </p:sp>
      <p:sp>
        <p:nvSpPr>
          <p:cNvPr id="116" name="TextBox 115">
            <a:extLst>
              <a:ext uri="{FF2B5EF4-FFF2-40B4-BE49-F238E27FC236}">
                <a16:creationId xmlns:a16="http://schemas.microsoft.com/office/drawing/2014/main" id="{019BDEC9-43B7-BEE4-458B-39AF4FBC36C5}"/>
              </a:ext>
            </a:extLst>
          </p:cNvPr>
          <p:cNvSpPr txBox="1"/>
          <p:nvPr/>
        </p:nvSpPr>
        <p:spPr>
          <a:xfrm>
            <a:off x="474045" y="7741402"/>
            <a:ext cx="8127330" cy="754245"/>
          </a:xfrm>
          <a:prstGeom prst="rect">
            <a:avLst/>
          </a:prstGeom>
          <a:noFill/>
        </p:spPr>
        <p:txBody>
          <a:bodyPr wrap="square">
            <a:spAutoFit/>
          </a:bodyPr>
          <a:lstStyle/>
          <a:p>
            <a:pPr marL="12700" marR="5080">
              <a:lnSpc>
                <a:spcPct val="100600"/>
              </a:lnSpc>
              <a:spcBef>
                <a:spcPts val="2085"/>
              </a:spcBef>
            </a:pPr>
            <a:r>
              <a:rPr lang="en-GB" sz="4400" b="1" dirty="0">
                <a:solidFill>
                  <a:srgbClr val="C7436B"/>
                </a:solidFill>
                <a:latin typeface="Kabel Bk BT"/>
                <a:cs typeface="Kabel Bk BT"/>
              </a:rPr>
              <a:t>www.perthcityandtowns.co.uk</a:t>
            </a:r>
            <a:endParaRPr lang="en-GB" sz="4400" b="1" spc="-465" dirty="0">
              <a:solidFill>
                <a:srgbClr val="C7436B"/>
              </a:solidFill>
              <a:latin typeface="Kabel Bk BT"/>
              <a:cs typeface="Kabel Bk BT"/>
            </a:endParaRPr>
          </a:p>
        </p:txBody>
      </p:sp>
      <p:sp>
        <p:nvSpPr>
          <p:cNvPr id="4" name="object 6">
            <a:extLst>
              <a:ext uri="{FF2B5EF4-FFF2-40B4-BE49-F238E27FC236}">
                <a16:creationId xmlns:a16="http://schemas.microsoft.com/office/drawing/2014/main" id="{7ED0ABB9-F301-4179-D80D-F84CD1D35161}"/>
              </a:ext>
            </a:extLst>
          </p:cNvPr>
          <p:cNvSpPr txBox="1"/>
          <p:nvPr/>
        </p:nvSpPr>
        <p:spPr>
          <a:xfrm>
            <a:off x="622300" y="1553851"/>
            <a:ext cx="3915410" cy="1703030"/>
          </a:xfrm>
          <a:prstGeom prst="rect">
            <a:avLst/>
          </a:prstGeom>
        </p:spPr>
        <p:txBody>
          <a:bodyPr vert="horz" wrap="square" lIns="0" tIns="12700" rIns="0" bIns="0" rtlCol="0">
            <a:spAutoFit/>
          </a:bodyPr>
          <a:lstStyle/>
          <a:p>
            <a:pPr marL="12700" marR="5080">
              <a:lnSpc>
                <a:spcPct val="100600"/>
              </a:lnSpc>
              <a:spcBef>
                <a:spcPts val="2085"/>
              </a:spcBef>
            </a:pPr>
            <a:r>
              <a:rPr lang="en-GB" sz="2100" b="1" dirty="0">
                <a:solidFill>
                  <a:srgbClr val="2D1749"/>
                </a:solidFill>
                <a:latin typeface="Kabel Bk BT"/>
                <a:cs typeface="Kabel Bk BT"/>
              </a:rPr>
              <a:t>Update to Brand</a:t>
            </a:r>
          </a:p>
          <a:p>
            <a:pPr marL="12700" marR="5080">
              <a:lnSpc>
                <a:spcPct val="100600"/>
              </a:lnSpc>
              <a:spcBef>
                <a:spcPts val="2085"/>
              </a:spcBef>
            </a:pPr>
            <a:r>
              <a:rPr lang="en-GB" dirty="0">
                <a:solidFill>
                  <a:srgbClr val="2D1749"/>
                </a:solidFill>
                <a:latin typeface="Kabel Bk BT"/>
                <a:cs typeface="Kabel Bk BT"/>
              </a:rPr>
              <a:t>The long-standing Perth City Centre brand was updated to reflect the wider area. All channels now run under Perth City &amp; Towns.</a:t>
            </a:r>
            <a:endParaRPr lang="en-GB" sz="1800" dirty="0">
              <a:solidFill>
                <a:srgbClr val="2D1749"/>
              </a:solidFill>
              <a:latin typeface="Kabel Bk BT"/>
              <a:cs typeface="Kabel Bk BT"/>
            </a:endParaRPr>
          </a:p>
        </p:txBody>
      </p:sp>
      <p:sp>
        <p:nvSpPr>
          <p:cNvPr id="7" name="object 6">
            <a:extLst>
              <a:ext uri="{FF2B5EF4-FFF2-40B4-BE49-F238E27FC236}">
                <a16:creationId xmlns:a16="http://schemas.microsoft.com/office/drawing/2014/main" id="{447DDBD0-A24B-FF3A-2FE4-F0352E773399}"/>
              </a:ext>
            </a:extLst>
          </p:cNvPr>
          <p:cNvSpPr txBox="1"/>
          <p:nvPr/>
        </p:nvSpPr>
        <p:spPr>
          <a:xfrm>
            <a:off x="4982190" y="1561936"/>
            <a:ext cx="3915410" cy="1438792"/>
          </a:xfrm>
          <a:prstGeom prst="rect">
            <a:avLst/>
          </a:prstGeom>
        </p:spPr>
        <p:txBody>
          <a:bodyPr vert="horz" wrap="square" lIns="0" tIns="12700" rIns="0" bIns="0" rtlCol="0">
            <a:spAutoFit/>
          </a:bodyPr>
          <a:lstStyle/>
          <a:p>
            <a:pPr marL="12700" marR="5080">
              <a:lnSpc>
                <a:spcPct val="100600"/>
              </a:lnSpc>
              <a:spcBef>
                <a:spcPts val="2085"/>
              </a:spcBef>
            </a:pPr>
            <a:r>
              <a:rPr lang="en-GB" sz="2100" b="1" dirty="0">
                <a:solidFill>
                  <a:srgbClr val="2D1749"/>
                </a:solidFill>
                <a:latin typeface="Kabel Bk BT"/>
                <a:cs typeface="Kabel Bk BT"/>
              </a:rPr>
              <a:t>Towns Promotion</a:t>
            </a:r>
          </a:p>
          <a:p>
            <a:pPr marL="12700" marR="5080">
              <a:lnSpc>
                <a:spcPct val="100600"/>
              </a:lnSpc>
              <a:spcBef>
                <a:spcPts val="2085"/>
              </a:spcBef>
            </a:pPr>
            <a:r>
              <a:rPr lang="en-GB" dirty="0">
                <a:solidFill>
                  <a:srgbClr val="2D1749"/>
                </a:solidFill>
                <a:latin typeface="Kabel Bk BT"/>
                <a:cs typeface="Kabel Bk BT"/>
              </a:rPr>
              <a:t>A more prominent focus on towns, with a dedicated page for each featuring things to do and businesses to visit.</a:t>
            </a:r>
            <a:endParaRPr lang="en-GB" sz="1800" dirty="0">
              <a:solidFill>
                <a:srgbClr val="2D1749"/>
              </a:solidFill>
              <a:latin typeface="Kabel Bk BT"/>
              <a:cs typeface="Kabel Bk BT"/>
            </a:endParaRPr>
          </a:p>
        </p:txBody>
      </p:sp>
      <p:sp>
        <p:nvSpPr>
          <p:cNvPr id="8" name="object 6">
            <a:extLst>
              <a:ext uri="{FF2B5EF4-FFF2-40B4-BE49-F238E27FC236}">
                <a16:creationId xmlns:a16="http://schemas.microsoft.com/office/drawing/2014/main" id="{80B1E83D-4587-9CBD-C0AE-1198FC2791DA}"/>
              </a:ext>
            </a:extLst>
          </p:cNvPr>
          <p:cNvSpPr txBox="1"/>
          <p:nvPr/>
        </p:nvSpPr>
        <p:spPr>
          <a:xfrm>
            <a:off x="4982190" y="3516856"/>
            <a:ext cx="3915410" cy="1703030"/>
          </a:xfrm>
          <a:prstGeom prst="rect">
            <a:avLst/>
          </a:prstGeom>
        </p:spPr>
        <p:txBody>
          <a:bodyPr vert="horz" wrap="square" lIns="0" tIns="12700" rIns="0" bIns="0" rtlCol="0">
            <a:spAutoFit/>
          </a:bodyPr>
          <a:lstStyle/>
          <a:p>
            <a:pPr marL="12700" marR="5080">
              <a:lnSpc>
                <a:spcPct val="100600"/>
              </a:lnSpc>
              <a:spcBef>
                <a:spcPts val="2085"/>
              </a:spcBef>
            </a:pPr>
            <a:r>
              <a:rPr lang="en-GB" sz="2000" b="1" dirty="0">
                <a:solidFill>
                  <a:srgbClr val="2D1749"/>
                </a:solidFill>
                <a:latin typeface="Kabel Bk BT"/>
                <a:cs typeface="Kabel Bk BT"/>
              </a:rPr>
              <a:t>Explore Perthshire Interactive Map</a:t>
            </a:r>
          </a:p>
          <a:p>
            <a:pPr marL="12700" marR="5080">
              <a:lnSpc>
                <a:spcPct val="100600"/>
              </a:lnSpc>
              <a:spcBef>
                <a:spcPts val="2085"/>
              </a:spcBef>
            </a:pPr>
            <a:r>
              <a:rPr lang="en-GB" b="0" i="0" dirty="0">
                <a:solidFill>
                  <a:srgbClr val="2D1749"/>
                </a:solidFill>
                <a:effectLst/>
                <a:latin typeface="Kabel Bk BT"/>
              </a:rPr>
              <a:t>Information such as caravan and camping sites; parking spots; public toilets; </a:t>
            </a:r>
            <a:r>
              <a:rPr lang="en-GB" b="0" i="0" dirty="0" err="1">
                <a:solidFill>
                  <a:srgbClr val="2D1749"/>
                </a:solidFill>
                <a:effectLst/>
                <a:latin typeface="Kabel Bk BT"/>
              </a:rPr>
              <a:t>ev</a:t>
            </a:r>
            <a:r>
              <a:rPr lang="en-GB" b="0" i="0" dirty="0">
                <a:solidFill>
                  <a:srgbClr val="2D1749"/>
                </a:solidFill>
                <a:effectLst/>
                <a:latin typeface="Kabel Bk BT"/>
              </a:rPr>
              <a:t> charge points; water refill stations; walking routes and much more.</a:t>
            </a:r>
            <a:endParaRPr lang="en-GB" b="1" dirty="0">
              <a:solidFill>
                <a:srgbClr val="2D1749"/>
              </a:solidFill>
              <a:latin typeface="Kabel Bk BT"/>
              <a:cs typeface="Kabel Bk BT"/>
            </a:endParaRPr>
          </a:p>
        </p:txBody>
      </p:sp>
      <p:pic>
        <p:nvPicPr>
          <p:cNvPr id="10" name="Picture 9" descr="A screenshot of a website&#10;&#10;Description automatically generated">
            <a:extLst>
              <a:ext uri="{FF2B5EF4-FFF2-40B4-BE49-F238E27FC236}">
                <a16:creationId xmlns:a16="http://schemas.microsoft.com/office/drawing/2014/main" id="{C03FD8B0-CF78-D8F8-CD84-4DCED8C10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800" y="304800"/>
            <a:ext cx="4438789" cy="8585133"/>
          </a:xfrm>
          <a:prstGeom prst="rect">
            <a:avLst/>
          </a:prstGeom>
        </p:spPr>
      </p:pic>
    </p:spTree>
    <p:extLst>
      <p:ext uri="{BB962C8B-B14F-4D97-AF65-F5344CB8AC3E}">
        <p14:creationId xmlns:p14="http://schemas.microsoft.com/office/powerpoint/2010/main" val="263380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2300" y="1817906"/>
            <a:ext cx="5372100" cy="5597045"/>
          </a:xfrm>
          <a:prstGeom prst="rect">
            <a:avLst/>
          </a:prstGeom>
        </p:spPr>
        <p:txBody>
          <a:bodyPr vert="horz" wrap="square" lIns="0" tIns="15875" rIns="0" bIns="0" rtlCol="0">
            <a:spAutoFit/>
          </a:bodyPr>
          <a:lstStyle/>
          <a:p>
            <a:pPr marL="12065">
              <a:lnSpc>
                <a:spcPct val="100000"/>
              </a:lnSpc>
              <a:spcBef>
                <a:spcPts val="125"/>
              </a:spcBef>
              <a:tabLst>
                <a:tab pos="485140" algn="l"/>
                <a:tab pos="485775" algn="l"/>
              </a:tabLst>
            </a:pPr>
            <a:r>
              <a:rPr lang="en-GB" sz="3550" spc="5" dirty="0">
                <a:solidFill>
                  <a:srgbClr val="C7436B"/>
                </a:solidFill>
                <a:latin typeface="KabelLTStd-Book"/>
                <a:cs typeface="KabelLTStd-Book"/>
              </a:rPr>
              <a:t>Accommodation</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Quirky Accommodation</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Spa Breaks &amp; Hot Tub Hideaways</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Campsites &amp; Caravans</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Gourmet Accommodation</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Pet Friendly Accommodation</a:t>
            </a:r>
            <a:br>
              <a:rPr lang="en-GB" sz="3550" spc="5" dirty="0">
                <a:solidFill>
                  <a:srgbClr val="2D1749"/>
                </a:solidFill>
                <a:latin typeface="KabelLTStd-Book"/>
                <a:cs typeface="KabelLTStd-Book"/>
              </a:rPr>
            </a:br>
            <a:endParaRPr sz="3550" dirty="0">
              <a:latin typeface="KabelLTStd-Book"/>
              <a:cs typeface="KabelLTStd-Book"/>
            </a:endParaRPr>
          </a:p>
          <a:p>
            <a:pPr marL="12065">
              <a:lnSpc>
                <a:spcPct val="100000"/>
              </a:lnSpc>
              <a:spcBef>
                <a:spcPts val="35"/>
              </a:spcBef>
              <a:tabLst>
                <a:tab pos="485140" algn="l"/>
                <a:tab pos="485775" algn="l"/>
              </a:tabLst>
            </a:pPr>
            <a:r>
              <a:rPr lang="en-GB" sz="3550" spc="5" dirty="0">
                <a:solidFill>
                  <a:srgbClr val="C7436B"/>
                </a:solidFill>
                <a:latin typeface="KabelLTStd-Book"/>
                <a:cs typeface="KabelLTStd-Book"/>
              </a:rPr>
              <a:t>Attractions</a:t>
            </a:r>
          </a:p>
          <a:p>
            <a:pPr marL="485140" indent="-473075">
              <a:lnSpc>
                <a:spcPct val="100000"/>
              </a:lnSpc>
              <a:spcBef>
                <a:spcPts val="35"/>
              </a:spcBef>
              <a:buChar char="•"/>
              <a:tabLst>
                <a:tab pos="485140" algn="l"/>
                <a:tab pos="485775" algn="l"/>
              </a:tabLst>
            </a:pPr>
            <a:r>
              <a:rPr sz="2800" spc="5" dirty="0">
                <a:solidFill>
                  <a:srgbClr val="2D1749"/>
                </a:solidFill>
                <a:latin typeface="KabelLTStd-Book"/>
                <a:cs typeface="KabelLTStd-Book"/>
              </a:rPr>
              <a:t>Historical</a:t>
            </a:r>
            <a:r>
              <a:rPr sz="2800" spc="10" dirty="0">
                <a:solidFill>
                  <a:srgbClr val="2D1749"/>
                </a:solidFill>
                <a:latin typeface="KabelLTStd-Book"/>
                <a:cs typeface="KabelLTStd-Book"/>
              </a:rPr>
              <a:t> </a:t>
            </a:r>
            <a:r>
              <a:rPr sz="2800" spc="5" dirty="0">
                <a:solidFill>
                  <a:srgbClr val="2D1749"/>
                </a:solidFill>
                <a:latin typeface="KabelLTStd-Book"/>
                <a:cs typeface="KabelLTStd-Book"/>
              </a:rPr>
              <a:t>Attraction</a:t>
            </a:r>
            <a:r>
              <a:rPr lang="en-GB" sz="2800" spc="5" dirty="0">
                <a:solidFill>
                  <a:srgbClr val="2D1749"/>
                </a:solidFill>
                <a:latin typeface="KabelLTStd-Book"/>
                <a:cs typeface="KabelLTStd-Book"/>
              </a:rPr>
              <a:t>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Castles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Gardens &amp; Grounds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Distilleries &amp; Breweries</a:t>
            </a:r>
            <a:endParaRPr sz="2800" dirty="0">
              <a:latin typeface="KabelLTStd-Book"/>
              <a:cs typeface="KabelLTStd-Book"/>
            </a:endParaRPr>
          </a:p>
        </p:txBody>
      </p:sp>
      <p:sp>
        <p:nvSpPr>
          <p:cNvPr id="3" name="object 3"/>
          <p:cNvSpPr txBox="1"/>
          <p:nvPr/>
        </p:nvSpPr>
        <p:spPr>
          <a:xfrm>
            <a:off x="11328400" y="1817906"/>
            <a:ext cx="4569326" cy="6710170"/>
          </a:xfrm>
          <a:prstGeom prst="rect">
            <a:avLst/>
          </a:prstGeom>
        </p:spPr>
        <p:txBody>
          <a:bodyPr vert="horz" wrap="square" lIns="0" tIns="15875" rIns="0" bIns="0" rtlCol="0">
            <a:spAutoFit/>
          </a:bodyPr>
          <a:lstStyle/>
          <a:p>
            <a:pPr marL="12065">
              <a:lnSpc>
                <a:spcPct val="100000"/>
              </a:lnSpc>
              <a:spcBef>
                <a:spcPts val="125"/>
              </a:spcBef>
              <a:tabLst>
                <a:tab pos="485140" algn="l"/>
                <a:tab pos="485775" algn="l"/>
              </a:tabLst>
            </a:pPr>
            <a:r>
              <a:rPr lang="en-GB" sz="3550" spc="10" dirty="0">
                <a:solidFill>
                  <a:srgbClr val="C7436B"/>
                </a:solidFill>
                <a:latin typeface="KabelLTStd-Book"/>
                <a:cs typeface="KabelLTStd-Book"/>
              </a:rPr>
              <a:t>Eating &amp; Drinking</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City Centre Restaurants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Area Wide Restaurants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Afternoon Tea</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Soup &amp; Sandwich Stops</a:t>
            </a:r>
          </a:p>
          <a:p>
            <a:pPr marL="485140" indent="-473075">
              <a:lnSpc>
                <a:spcPct val="100000"/>
              </a:lnSpc>
              <a:spcBef>
                <a:spcPts val="35"/>
              </a:spcBef>
              <a:buChar char="•"/>
              <a:tabLst>
                <a:tab pos="485140" algn="l"/>
                <a:tab pos="485775" algn="l"/>
              </a:tabLst>
            </a:pPr>
            <a:r>
              <a:rPr sz="2800" spc="5" dirty="0">
                <a:solidFill>
                  <a:srgbClr val="2D1749"/>
                </a:solidFill>
                <a:latin typeface="KabelLTStd-Book"/>
                <a:cs typeface="KabelLTStd-Book"/>
              </a:rPr>
              <a:t>Cocktails</a:t>
            </a:r>
            <a:r>
              <a:rPr sz="2800" dirty="0">
                <a:solidFill>
                  <a:srgbClr val="2D1749"/>
                </a:solidFill>
                <a:latin typeface="KabelLTStd-Book"/>
                <a:cs typeface="KabelLTStd-Book"/>
              </a:rPr>
              <a:t> </a:t>
            </a:r>
            <a:r>
              <a:rPr sz="2800" spc="10" dirty="0">
                <a:solidFill>
                  <a:srgbClr val="2D1749"/>
                </a:solidFill>
                <a:latin typeface="KabelLTStd-Book"/>
                <a:cs typeface="KabelLTStd-Book"/>
              </a:rPr>
              <a:t>and</a:t>
            </a:r>
            <a:r>
              <a:rPr sz="2800" spc="5" dirty="0">
                <a:solidFill>
                  <a:srgbClr val="2D1749"/>
                </a:solidFill>
                <a:latin typeface="KabelLTStd-Book"/>
                <a:cs typeface="KabelLTStd-Book"/>
              </a:rPr>
              <a:t> Artisan Drinks</a:t>
            </a:r>
            <a:endParaRPr lang="en-GB" sz="2800" spc="5" dirty="0">
              <a:solidFill>
                <a:srgbClr val="2D1749"/>
              </a:solidFill>
              <a:latin typeface="KabelLTStd-Book"/>
              <a:cs typeface="KabelLTStd-Book"/>
            </a:endParaRP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Scottish Breakfasts</a:t>
            </a:r>
            <a:br>
              <a:rPr lang="en-GB" sz="2800" spc="5" dirty="0">
                <a:solidFill>
                  <a:srgbClr val="2D1749"/>
                </a:solidFill>
                <a:latin typeface="KabelLTStd-Book"/>
                <a:cs typeface="KabelLTStd-Book"/>
              </a:rPr>
            </a:br>
            <a:endParaRPr lang="en-GB" sz="2800" spc="5" dirty="0">
              <a:solidFill>
                <a:srgbClr val="2D1749"/>
              </a:solidFill>
              <a:latin typeface="KabelLTStd-Book"/>
              <a:cs typeface="KabelLTStd-Book"/>
            </a:endParaRPr>
          </a:p>
          <a:p>
            <a:pPr marL="12065">
              <a:lnSpc>
                <a:spcPct val="100000"/>
              </a:lnSpc>
              <a:spcBef>
                <a:spcPts val="35"/>
              </a:spcBef>
              <a:tabLst>
                <a:tab pos="485140" algn="l"/>
                <a:tab pos="485775" algn="l"/>
              </a:tabLst>
            </a:pPr>
            <a:r>
              <a:rPr lang="en-GB" sz="3550" spc="5" dirty="0">
                <a:solidFill>
                  <a:srgbClr val="C7436B"/>
                </a:solidFill>
                <a:latin typeface="KabelLTStd-Book"/>
                <a:cs typeface="KabelLTStd-Book"/>
              </a:rPr>
              <a:t>Outdoor Adventure</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Perthshire Adventure</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River &amp; Lochs Adventure</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Cycling Perthshire</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Experience Nature</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Munro Bagging</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Big Tree Country</a:t>
            </a:r>
          </a:p>
        </p:txBody>
      </p:sp>
      <p:sp>
        <p:nvSpPr>
          <p:cNvPr id="4" name="object 4"/>
          <p:cNvSpPr txBox="1">
            <a:spLocks noGrp="1"/>
          </p:cNvSpPr>
          <p:nvPr>
            <p:ph type="title"/>
          </p:nvPr>
        </p:nvSpPr>
        <p:spPr>
          <a:xfrm>
            <a:off x="622300" y="273586"/>
            <a:ext cx="8921115" cy="1009251"/>
          </a:xfrm>
          <a:prstGeom prst="rect">
            <a:avLst/>
          </a:prstGeom>
        </p:spPr>
        <p:txBody>
          <a:bodyPr vert="horz" wrap="square" lIns="0" tIns="237490" rIns="0" bIns="0" rtlCol="0">
            <a:spAutoFit/>
          </a:bodyPr>
          <a:lstStyle/>
          <a:p>
            <a:pPr marL="12700">
              <a:lnSpc>
                <a:spcPct val="100000"/>
              </a:lnSpc>
              <a:spcBef>
                <a:spcPts val="1870"/>
              </a:spcBef>
              <a:tabLst>
                <a:tab pos="875030" algn="l"/>
                <a:tab pos="3281045" algn="l"/>
                <a:tab pos="6202045" algn="l"/>
              </a:tabLst>
            </a:pPr>
            <a:r>
              <a:rPr dirty="0"/>
              <a:t>Be	Inspired	Perthshire	</a:t>
            </a:r>
            <a:r>
              <a:rPr lang="en-GB" dirty="0"/>
              <a:t>Blogs</a:t>
            </a:r>
            <a:endParaRPr dirty="0"/>
          </a:p>
        </p:txBody>
      </p:sp>
      <p:sp>
        <p:nvSpPr>
          <p:cNvPr id="5" name="object 2">
            <a:extLst>
              <a:ext uri="{FF2B5EF4-FFF2-40B4-BE49-F238E27FC236}">
                <a16:creationId xmlns:a16="http://schemas.microsoft.com/office/drawing/2014/main" id="{7D0C26C3-D60D-39E0-7439-1BD6E2CE9427}"/>
              </a:ext>
            </a:extLst>
          </p:cNvPr>
          <p:cNvSpPr txBox="1"/>
          <p:nvPr/>
        </p:nvSpPr>
        <p:spPr>
          <a:xfrm>
            <a:off x="6223000" y="1817906"/>
            <a:ext cx="4610100" cy="5597045"/>
          </a:xfrm>
          <a:prstGeom prst="rect">
            <a:avLst/>
          </a:prstGeom>
        </p:spPr>
        <p:txBody>
          <a:bodyPr vert="horz" wrap="square" lIns="0" tIns="15875" rIns="0" bIns="0" rtlCol="0">
            <a:spAutoFit/>
          </a:bodyPr>
          <a:lstStyle/>
          <a:p>
            <a:pPr marL="12065">
              <a:lnSpc>
                <a:spcPct val="100000"/>
              </a:lnSpc>
              <a:spcBef>
                <a:spcPts val="125"/>
              </a:spcBef>
              <a:tabLst>
                <a:tab pos="485140" algn="l"/>
                <a:tab pos="485775" algn="l"/>
              </a:tabLst>
            </a:pPr>
            <a:r>
              <a:rPr lang="en-GB" sz="3550" spc="5" dirty="0">
                <a:solidFill>
                  <a:srgbClr val="C7436B"/>
                </a:solidFill>
                <a:latin typeface="KabelLTStd-Book"/>
                <a:cs typeface="KabelLTStd-Book"/>
              </a:rPr>
              <a:t>Shopping</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Farm Shops &amp; Delis</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Made in Scotland</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Perthshire Jewellers</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Regular Markets</a:t>
            </a:r>
          </a:p>
          <a:p>
            <a:pPr marL="485140" indent="-473075">
              <a:lnSpc>
                <a:spcPct val="100000"/>
              </a:lnSpc>
              <a:spcBef>
                <a:spcPts val="125"/>
              </a:spcBef>
              <a:buChar char="•"/>
              <a:tabLst>
                <a:tab pos="485140" algn="l"/>
                <a:tab pos="485775" algn="l"/>
              </a:tabLst>
            </a:pPr>
            <a:r>
              <a:rPr lang="en-GB" sz="2800" spc="5" dirty="0">
                <a:solidFill>
                  <a:srgbClr val="2D1749"/>
                </a:solidFill>
                <a:latin typeface="KabelLTStd-Book"/>
                <a:cs typeface="KabelLTStd-Book"/>
              </a:rPr>
              <a:t>Also: Meet The Perth Indies</a:t>
            </a:r>
            <a:br>
              <a:rPr lang="en-GB" sz="3550" spc="5" dirty="0">
                <a:solidFill>
                  <a:srgbClr val="2D1749"/>
                </a:solidFill>
                <a:latin typeface="KabelLTStd-Book"/>
                <a:cs typeface="KabelLTStd-Book"/>
              </a:rPr>
            </a:br>
            <a:endParaRPr lang="en-GB" sz="3550" dirty="0">
              <a:latin typeface="KabelLTStd-Book"/>
              <a:cs typeface="KabelLTStd-Book"/>
            </a:endParaRPr>
          </a:p>
          <a:p>
            <a:pPr marL="12065">
              <a:lnSpc>
                <a:spcPct val="100000"/>
              </a:lnSpc>
              <a:spcBef>
                <a:spcPts val="35"/>
              </a:spcBef>
              <a:tabLst>
                <a:tab pos="485140" algn="l"/>
                <a:tab pos="485775" algn="l"/>
              </a:tabLst>
            </a:pPr>
            <a:r>
              <a:rPr lang="en-GB" sz="3550" spc="5" dirty="0">
                <a:solidFill>
                  <a:srgbClr val="C7436B"/>
                </a:solidFill>
                <a:latin typeface="KabelLTStd-Book"/>
                <a:cs typeface="KabelLTStd-Book"/>
              </a:rPr>
              <a:t>Activities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Golf Clubs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Learn To </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Meet The Animals</a:t>
            </a:r>
          </a:p>
          <a:p>
            <a:pPr marL="485140" indent="-473075">
              <a:lnSpc>
                <a:spcPct val="100000"/>
              </a:lnSpc>
              <a:spcBef>
                <a:spcPts val="35"/>
              </a:spcBef>
              <a:buChar char="•"/>
              <a:tabLst>
                <a:tab pos="485140" algn="l"/>
                <a:tab pos="485775" algn="l"/>
              </a:tabLst>
            </a:pPr>
            <a:r>
              <a:rPr lang="en-GB" sz="2800" spc="5" dirty="0">
                <a:solidFill>
                  <a:srgbClr val="2D1749"/>
                </a:solidFill>
                <a:latin typeface="KabelLTStd-Book"/>
                <a:cs typeface="KabelLTStd-Book"/>
              </a:rPr>
              <a:t>Free Activities</a:t>
            </a:r>
            <a:endParaRPr sz="2800" dirty="0">
              <a:latin typeface="KabelLTStd-Book"/>
              <a:cs typeface="KabelLTStd-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FC6800FF-2152-9DEA-5BC8-A165A5565B2C}"/>
              </a:ext>
            </a:extLst>
          </p:cNvPr>
          <p:cNvSpPr txBox="1"/>
          <p:nvPr/>
        </p:nvSpPr>
        <p:spPr>
          <a:xfrm>
            <a:off x="1208505" y="1642659"/>
            <a:ext cx="12371367" cy="2014911"/>
          </a:xfrm>
          <a:prstGeom prst="rect">
            <a:avLst/>
          </a:prstGeom>
        </p:spPr>
        <p:txBody>
          <a:bodyPr vert="horz" wrap="square" lIns="0" tIns="12700" rIns="0" bIns="0" rtlCol="0">
            <a:spAutoFit/>
          </a:bodyPr>
          <a:lstStyle/>
          <a:p>
            <a:pPr marL="76200" marR="715645" indent="-55244">
              <a:lnSpc>
                <a:spcPct val="109400"/>
              </a:lnSpc>
              <a:spcBef>
                <a:spcPts val="100"/>
              </a:spcBef>
            </a:pPr>
            <a:r>
              <a:rPr lang="en-GB" sz="2000" b="0" i="0" dirty="0">
                <a:solidFill>
                  <a:srgbClr val="2D1749"/>
                </a:solidFill>
                <a:effectLst/>
                <a:latin typeface="Kabel Bk BT"/>
              </a:rPr>
              <a:t>Our </a:t>
            </a:r>
            <a:r>
              <a:rPr lang="en-GB" sz="2000" dirty="0">
                <a:solidFill>
                  <a:srgbClr val="2D1749"/>
                </a:solidFill>
                <a:latin typeface="Kabel Bk BT"/>
              </a:rPr>
              <a:t>n</a:t>
            </a:r>
            <a:r>
              <a:rPr lang="en-GB" sz="2000" b="0" i="0" dirty="0">
                <a:solidFill>
                  <a:srgbClr val="2D1749"/>
                </a:solidFill>
                <a:effectLst/>
                <a:latin typeface="Kabel Bk BT"/>
              </a:rPr>
              <a:t>ew marketing </a:t>
            </a:r>
            <a:r>
              <a:rPr lang="en-GB" sz="2000" dirty="0">
                <a:solidFill>
                  <a:srgbClr val="2D1749"/>
                </a:solidFill>
                <a:latin typeface="Kabel Bk BT"/>
              </a:rPr>
              <a:t>a</a:t>
            </a:r>
            <a:r>
              <a:rPr lang="en-GB" sz="2000" b="0" i="0" dirty="0">
                <a:solidFill>
                  <a:srgbClr val="2D1749"/>
                </a:solidFill>
                <a:effectLst/>
                <a:latin typeface="Kabel Bk BT"/>
              </a:rPr>
              <a:t>gency, Four media is a creative communications agency with a global mindset. Appointed in December 2023, they are </a:t>
            </a:r>
            <a:r>
              <a:rPr lang="en-GB" sz="2000" dirty="0">
                <a:solidFill>
                  <a:srgbClr val="2D1749"/>
                </a:solidFill>
                <a:latin typeface="Kabel Bk BT"/>
              </a:rPr>
              <a:t>tasked with assisting us in c</a:t>
            </a:r>
            <a:r>
              <a:rPr lang="en-GB" sz="2000" b="0" i="0" dirty="0">
                <a:solidFill>
                  <a:srgbClr val="2D1749"/>
                </a:solidFill>
                <a:effectLst/>
                <a:latin typeface="Kabel Bk BT"/>
              </a:rPr>
              <a:t>ommunicating our story in a meaningful way, elevating our brand and setting us apart from other Scottish destinations. </a:t>
            </a:r>
            <a:r>
              <a:rPr lang="en-GB" sz="2000" b="0" i="0" dirty="0">
                <a:solidFill>
                  <a:srgbClr val="FFFFFF"/>
                </a:solidFill>
                <a:effectLst/>
                <a:latin typeface="Kabel Bk BT"/>
              </a:rPr>
              <a:t>.</a:t>
            </a:r>
          </a:p>
          <a:p>
            <a:pPr>
              <a:lnSpc>
                <a:spcPct val="100000"/>
              </a:lnSpc>
              <a:spcBef>
                <a:spcPts val="310"/>
              </a:spcBef>
            </a:pPr>
            <a:endParaRPr sz="2000" dirty="0">
              <a:solidFill>
                <a:srgbClr val="2D1749"/>
              </a:solidFill>
              <a:latin typeface="Kabel Bk BT"/>
              <a:cs typeface="Microsoft Sans Serif"/>
            </a:endParaRPr>
          </a:p>
          <a:p>
            <a:pPr marL="12700" marR="5080" indent="14604">
              <a:lnSpc>
                <a:spcPct val="108400"/>
              </a:lnSpc>
            </a:pPr>
            <a:r>
              <a:rPr lang="en-GB" sz="2000" dirty="0">
                <a:solidFill>
                  <a:srgbClr val="2D1749"/>
                </a:solidFill>
                <a:latin typeface="Kabel Bk BT"/>
                <a:cs typeface="Microsoft Sans Serif"/>
              </a:rPr>
              <a:t>This year, they propose that we </a:t>
            </a:r>
            <a:r>
              <a:rPr sz="2000" spc="114" dirty="0">
                <a:solidFill>
                  <a:srgbClr val="2D1749"/>
                </a:solidFill>
                <a:latin typeface="Kabel Bk BT"/>
                <a:cs typeface="Microsoft Sans Serif"/>
              </a:rPr>
              <a:t>tap</a:t>
            </a:r>
            <a:r>
              <a:rPr sz="2000" spc="-5" dirty="0">
                <a:solidFill>
                  <a:srgbClr val="2D1749"/>
                </a:solidFill>
                <a:latin typeface="Kabel Bk BT"/>
                <a:cs typeface="Microsoft Sans Serif"/>
              </a:rPr>
              <a:t> </a:t>
            </a:r>
            <a:r>
              <a:rPr sz="2000" spc="70" dirty="0">
                <a:solidFill>
                  <a:srgbClr val="2D1749"/>
                </a:solidFill>
                <a:latin typeface="Kabel Bk BT"/>
                <a:cs typeface="Microsoft Sans Serif"/>
              </a:rPr>
              <a:t>into </a:t>
            </a:r>
            <a:r>
              <a:rPr sz="2000" spc="85" dirty="0">
                <a:solidFill>
                  <a:srgbClr val="2D1749"/>
                </a:solidFill>
                <a:latin typeface="Kabel Bk BT"/>
                <a:cs typeface="Microsoft Sans Serif"/>
              </a:rPr>
              <a:t>topical</a:t>
            </a:r>
            <a:r>
              <a:rPr sz="2000" spc="75" dirty="0">
                <a:solidFill>
                  <a:srgbClr val="2D1749"/>
                </a:solidFill>
                <a:latin typeface="Kabel Bk BT"/>
                <a:cs typeface="Microsoft Sans Serif"/>
              </a:rPr>
              <a:t> themes</a:t>
            </a:r>
            <a:r>
              <a:rPr sz="2000" spc="80" dirty="0">
                <a:solidFill>
                  <a:srgbClr val="2D1749"/>
                </a:solidFill>
                <a:latin typeface="Kabel Bk BT"/>
                <a:cs typeface="Microsoft Sans Serif"/>
              </a:rPr>
              <a:t> </a:t>
            </a:r>
            <a:r>
              <a:rPr sz="2000" dirty="0">
                <a:solidFill>
                  <a:srgbClr val="2D1749"/>
                </a:solidFill>
                <a:latin typeface="Kabel Bk BT"/>
                <a:cs typeface="Microsoft Sans Serif"/>
              </a:rPr>
              <a:t>in</a:t>
            </a:r>
            <a:r>
              <a:rPr sz="2000" spc="5" dirty="0">
                <a:solidFill>
                  <a:srgbClr val="2D1749"/>
                </a:solidFill>
                <a:latin typeface="Kabel Bk BT"/>
                <a:cs typeface="Microsoft Sans Serif"/>
              </a:rPr>
              <a:t> </a:t>
            </a:r>
            <a:r>
              <a:rPr sz="2000" dirty="0">
                <a:solidFill>
                  <a:srgbClr val="2D1749"/>
                </a:solidFill>
                <a:latin typeface="Kabel Bk BT"/>
                <a:cs typeface="Microsoft Sans Serif"/>
              </a:rPr>
              <a:t>line</a:t>
            </a:r>
            <a:r>
              <a:rPr sz="2000" spc="40" dirty="0">
                <a:solidFill>
                  <a:srgbClr val="2D1749"/>
                </a:solidFill>
                <a:latin typeface="Kabel Bk BT"/>
                <a:cs typeface="Microsoft Sans Serif"/>
              </a:rPr>
              <a:t> </a:t>
            </a:r>
            <a:r>
              <a:rPr sz="2000" spc="75" dirty="0">
                <a:solidFill>
                  <a:srgbClr val="2D1749"/>
                </a:solidFill>
                <a:latin typeface="Kabel Bk BT"/>
                <a:cs typeface="Microsoft Sans Serif"/>
              </a:rPr>
              <a:t>with</a:t>
            </a:r>
            <a:r>
              <a:rPr sz="2000" spc="160" dirty="0">
                <a:solidFill>
                  <a:srgbClr val="2D1749"/>
                </a:solidFill>
                <a:latin typeface="Kabel Bk BT"/>
                <a:cs typeface="Microsoft Sans Serif"/>
              </a:rPr>
              <a:t> </a:t>
            </a:r>
            <a:r>
              <a:rPr lang="en-GB" sz="2000" spc="-170" dirty="0">
                <a:solidFill>
                  <a:srgbClr val="2D1749"/>
                </a:solidFill>
                <a:latin typeface="Kabel Bk BT"/>
                <a:cs typeface="Microsoft Sans Serif"/>
              </a:rPr>
              <a:t>our</a:t>
            </a:r>
            <a:r>
              <a:rPr sz="2000" spc="45" dirty="0">
                <a:solidFill>
                  <a:srgbClr val="2D1749"/>
                </a:solidFill>
                <a:latin typeface="Kabel Bk BT"/>
                <a:cs typeface="Microsoft Sans Serif"/>
              </a:rPr>
              <a:t> </a:t>
            </a:r>
            <a:r>
              <a:rPr sz="2000" dirty="0">
                <a:solidFill>
                  <a:srgbClr val="2D1749"/>
                </a:solidFill>
                <a:latin typeface="Kabel Bk BT"/>
                <a:cs typeface="Microsoft Sans Serif"/>
              </a:rPr>
              <a:t>vision</a:t>
            </a:r>
            <a:r>
              <a:rPr sz="2000" spc="60" dirty="0">
                <a:solidFill>
                  <a:srgbClr val="2D1749"/>
                </a:solidFill>
                <a:latin typeface="Kabel Bk BT"/>
                <a:cs typeface="Microsoft Sans Serif"/>
              </a:rPr>
              <a:t> </a:t>
            </a:r>
            <a:r>
              <a:rPr sz="2000" spc="114" dirty="0">
                <a:solidFill>
                  <a:srgbClr val="2D1749"/>
                </a:solidFill>
                <a:latin typeface="Kabel Bk BT"/>
                <a:cs typeface="Microsoft Sans Serif"/>
              </a:rPr>
              <a:t>and</a:t>
            </a:r>
            <a:r>
              <a:rPr sz="2000" spc="95" dirty="0">
                <a:solidFill>
                  <a:srgbClr val="2D1749"/>
                </a:solidFill>
                <a:latin typeface="Kabel Bk BT"/>
                <a:cs typeface="Microsoft Sans Serif"/>
              </a:rPr>
              <a:t> </a:t>
            </a:r>
            <a:r>
              <a:rPr sz="2000" dirty="0">
                <a:solidFill>
                  <a:srgbClr val="2D1749"/>
                </a:solidFill>
                <a:latin typeface="Kabel Bk BT"/>
                <a:cs typeface="Microsoft Sans Serif"/>
              </a:rPr>
              <a:t>values</a:t>
            </a:r>
            <a:r>
              <a:rPr sz="2000" spc="145" dirty="0">
                <a:solidFill>
                  <a:srgbClr val="2D1749"/>
                </a:solidFill>
                <a:latin typeface="Kabel Bk BT"/>
                <a:cs typeface="Microsoft Sans Serif"/>
              </a:rPr>
              <a:t> </a:t>
            </a:r>
            <a:r>
              <a:rPr sz="2000" spc="125" dirty="0">
                <a:solidFill>
                  <a:srgbClr val="2D1749"/>
                </a:solidFill>
                <a:latin typeface="Kabel Bk BT"/>
                <a:cs typeface="Microsoft Sans Serif"/>
              </a:rPr>
              <a:t>-</a:t>
            </a:r>
            <a:r>
              <a:rPr sz="2000" spc="204" dirty="0">
                <a:solidFill>
                  <a:srgbClr val="2D1749"/>
                </a:solidFill>
                <a:latin typeface="Kabel Bk BT"/>
                <a:cs typeface="Microsoft Sans Serif"/>
              </a:rPr>
              <a:t> </a:t>
            </a:r>
            <a:r>
              <a:rPr sz="2000" spc="65" dirty="0">
                <a:solidFill>
                  <a:srgbClr val="2D1749"/>
                </a:solidFill>
                <a:latin typeface="Kabel Bk BT"/>
                <a:cs typeface="Microsoft Sans Serif"/>
              </a:rPr>
              <a:t>particularly </a:t>
            </a:r>
            <a:r>
              <a:rPr sz="2000" spc="70" dirty="0">
                <a:solidFill>
                  <a:srgbClr val="2D1749"/>
                </a:solidFill>
                <a:latin typeface="Kabel Bk BT"/>
                <a:cs typeface="Microsoft Sans Serif"/>
              </a:rPr>
              <a:t>those</a:t>
            </a:r>
            <a:r>
              <a:rPr sz="2000" dirty="0">
                <a:solidFill>
                  <a:srgbClr val="2D1749"/>
                </a:solidFill>
                <a:latin typeface="Kabel Bk BT"/>
                <a:cs typeface="Microsoft Sans Serif"/>
              </a:rPr>
              <a:t> </a:t>
            </a:r>
            <a:r>
              <a:rPr sz="2000" spc="114" dirty="0">
                <a:solidFill>
                  <a:srgbClr val="2D1749"/>
                </a:solidFill>
                <a:latin typeface="Kabel Bk BT"/>
                <a:cs typeface="Microsoft Sans Serif"/>
              </a:rPr>
              <a:t>that</a:t>
            </a:r>
            <a:r>
              <a:rPr sz="2000" spc="70" dirty="0">
                <a:solidFill>
                  <a:srgbClr val="2D1749"/>
                </a:solidFill>
                <a:latin typeface="Kabel Bk BT"/>
                <a:cs typeface="Microsoft Sans Serif"/>
              </a:rPr>
              <a:t> </a:t>
            </a:r>
            <a:r>
              <a:rPr sz="2000" spc="50" dirty="0">
                <a:solidFill>
                  <a:srgbClr val="2D1749"/>
                </a:solidFill>
                <a:latin typeface="Kabel Bk BT"/>
                <a:cs typeface="Microsoft Sans Serif"/>
              </a:rPr>
              <a:t>we</a:t>
            </a:r>
            <a:r>
              <a:rPr sz="2000" spc="70" dirty="0">
                <a:solidFill>
                  <a:srgbClr val="2D1749"/>
                </a:solidFill>
                <a:latin typeface="Kabel Bk BT"/>
                <a:cs typeface="Microsoft Sans Serif"/>
              </a:rPr>
              <a:t> </a:t>
            </a:r>
            <a:r>
              <a:rPr sz="2000" spc="105" dirty="0">
                <a:solidFill>
                  <a:srgbClr val="2D1749"/>
                </a:solidFill>
                <a:latin typeface="Kabel Bk BT"/>
                <a:cs typeface="Microsoft Sans Serif"/>
              </a:rPr>
              <a:t>can</a:t>
            </a:r>
            <a:r>
              <a:rPr sz="2000" spc="25" dirty="0">
                <a:solidFill>
                  <a:srgbClr val="2D1749"/>
                </a:solidFill>
                <a:latin typeface="Kabel Bk BT"/>
                <a:cs typeface="Microsoft Sans Serif"/>
              </a:rPr>
              <a:t> </a:t>
            </a:r>
            <a:r>
              <a:rPr sz="2000" dirty="0">
                <a:solidFill>
                  <a:srgbClr val="2D1749"/>
                </a:solidFill>
                <a:latin typeface="Kabel Bk BT"/>
                <a:cs typeface="Microsoft Sans Serif"/>
              </a:rPr>
              <a:t>involve</a:t>
            </a:r>
            <a:r>
              <a:rPr sz="2000" spc="30" dirty="0">
                <a:solidFill>
                  <a:srgbClr val="2D1749"/>
                </a:solidFill>
                <a:latin typeface="Kabel Bk BT"/>
                <a:cs typeface="Microsoft Sans Serif"/>
              </a:rPr>
              <a:t> </a:t>
            </a:r>
            <a:r>
              <a:rPr sz="2000" spc="70" dirty="0">
                <a:solidFill>
                  <a:srgbClr val="2D1749"/>
                </a:solidFill>
                <a:latin typeface="Kabel Bk BT"/>
                <a:cs typeface="Microsoft Sans Serif"/>
              </a:rPr>
              <a:t>local</a:t>
            </a:r>
            <a:r>
              <a:rPr sz="2000" spc="-20" dirty="0">
                <a:solidFill>
                  <a:srgbClr val="2D1749"/>
                </a:solidFill>
                <a:latin typeface="Kabel Bk BT"/>
                <a:cs typeface="Microsoft Sans Serif"/>
              </a:rPr>
              <a:t> </a:t>
            </a:r>
            <a:r>
              <a:rPr sz="2000" dirty="0">
                <a:solidFill>
                  <a:srgbClr val="2D1749"/>
                </a:solidFill>
                <a:latin typeface="Kabel Bk BT"/>
                <a:cs typeface="Microsoft Sans Serif"/>
              </a:rPr>
              <a:t>businesses</a:t>
            </a:r>
            <a:r>
              <a:rPr sz="2000" spc="-10" dirty="0">
                <a:solidFill>
                  <a:srgbClr val="2D1749"/>
                </a:solidFill>
                <a:latin typeface="Kabel Bk BT"/>
                <a:cs typeface="Microsoft Sans Serif"/>
              </a:rPr>
              <a:t> </a:t>
            </a:r>
            <a:r>
              <a:rPr sz="2000" spc="125" dirty="0">
                <a:solidFill>
                  <a:srgbClr val="2D1749"/>
                </a:solidFill>
                <a:latin typeface="Kabel Bk BT"/>
                <a:cs typeface="Microsoft Sans Serif"/>
              </a:rPr>
              <a:t>and</a:t>
            </a:r>
            <a:r>
              <a:rPr sz="2000" spc="50" dirty="0">
                <a:solidFill>
                  <a:srgbClr val="2D1749"/>
                </a:solidFill>
                <a:latin typeface="Kabel Bk BT"/>
                <a:cs typeface="Microsoft Sans Serif"/>
              </a:rPr>
              <a:t> </a:t>
            </a:r>
            <a:r>
              <a:rPr sz="2000" spc="85" dirty="0">
                <a:solidFill>
                  <a:srgbClr val="2D1749"/>
                </a:solidFill>
                <a:latin typeface="Kabel Bk BT"/>
                <a:cs typeface="Microsoft Sans Serif"/>
              </a:rPr>
              <a:t>attractions</a:t>
            </a:r>
            <a:r>
              <a:rPr sz="2000" spc="50" dirty="0">
                <a:solidFill>
                  <a:srgbClr val="2D1749"/>
                </a:solidFill>
                <a:latin typeface="Kabel Bk BT"/>
                <a:cs typeface="Microsoft Sans Serif"/>
              </a:rPr>
              <a:t> </a:t>
            </a:r>
            <a:r>
              <a:rPr sz="2000" dirty="0">
                <a:solidFill>
                  <a:srgbClr val="2D1749"/>
                </a:solidFill>
                <a:latin typeface="Kabel Bk BT"/>
                <a:cs typeface="Microsoft Sans Serif"/>
              </a:rPr>
              <a:t>in.</a:t>
            </a:r>
          </a:p>
        </p:txBody>
      </p:sp>
      <p:sp>
        <p:nvSpPr>
          <p:cNvPr id="8" name="object 5">
            <a:extLst>
              <a:ext uri="{FF2B5EF4-FFF2-40B4-BE49-F238E27FC236}">
                <a16:creationId xmlns:a16="http://schemas.microsoft.com/office/drawing/2014/main" id="{44C93B79-8CAB-7378-DB8B-42267BA657AC}"/>
              </a:ext>
            </a:extLst>
          </p:cNvPr>
          <p:cNvSpPr txBox="1"/>
          <p:nvPr/>
        </p:nvSpPr>
        <p:spPr>
          <a:xfrm>
            <a:off x="1208505" y="408432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2D1749"/>
                </a:solidFill>
                <a:latin typeface="Tahoma"/>
                <a:cs typeface="Tahoma"/>
              </a:rPr>
              <a:t>Dry</a:t>
            </a:r>
            <a:r>
              <a:rPr sz="1800" b="1" spc="-114" dirty="0">
                <a:solidFill>
                  <a:srgbClr val="2D1749"/>
                </a:solidFill>
                <a:latin typeface="Tahoma"/>
                <a:cs typeface="Tahoma"/>
              </a:rPr>
              <a:t> </a:t>
            </a:r>
            <a:r>
              <a:rPr sz="1800" b="1" spc="70" dirty="0">
                <a:solidFill>
                  <a:srgbClr val="2D1749"/>
                </a:solidFill>
                <a:latin typeface="Tahoma"/>
                <a:cs typeface="Tahoma"/>
              </a:rPr>
              <a:t>January</a:t>
            </a:r>
            <a:endParaRPr sz="1800" dirty="0">
              <a:solidFill>
                <a:srgbClr val="2D1749"/>
              </a:solidFill>
              <a:latin typeface="Tahoma"/>
              <a:cs typeface="Tahoma"/>
            </a:endParaRPr>
          </a:p>
        </p:txBody>
      </p:sp>
      <p:sp>
        <p:nvSpPr>
          <p:cNvPr id="9" name="object 6">
            <a:extLst>
              <a:ext uri="{FF2B5EF4-FFF2-40B4-BE49-F238E27FC236}">
                <a16:creationId xmlns:a16="http://schemas.microsoft.com/office/drawing/2014/main" id="{5AD33167-D7BD-084A-144C-F448E3D99730}"/>
              </a:ext>
            </a:extLst>
          </p:cNvPr>
          <p:cNvSpPr txBox="1"/>
          <p:nvPr/>
        </p:nvSpPr>
        <p:spPr>
          <a:xfrm>
            <a:off x="1235242" y="4486445"/>
            <a:ext cx="1356895" cy="289823"/>
          </a:xfrm>
          <a:prstGeom prst="rect">
            <a:avLst/>
          </a:prstGeom>
        </p:spPr>
        <p:txBody>
          <a:bodyPr vert="horz" wrap="square" lIns="0" tIns="12700" rIns="0" bIns="0" rtlCol="0">
            <a:spAutoFit/>
          </a:bodyPr>
          <a:lstStyle/>
          <a:p>
            <a:pPr marL="12700">
              <a:lnSpc>
                <a:spcPct val="100000"/>
              </a:lnSpc>
              <a:spcBef>
                <a:spcPts val="100"/>
              </a:spcBef>
            </a:pPr>
            <a:r>
              <a:rPr sz="1800" b="1" spc="65" dirty="0">
                <a:solidFill>
                  <a:srgbClr val="2D1749"/>
                </a:solidFill>
                <a:latin typeface="Tahoma"/>
                <a:cs typeface="Tahoma"/>
              </a:rPr>
              <a:t>Veganuary</a:t>
            </a:r>
            <a:endParaRPr sz="1800" dirty="0">
              <a:solidFill>
                <a:srgbClr val="2D1749"/>
              </a:solidFill>
              <a:latin typeface="Tahoma"/>
              <a:cs typeface="Tahoma"/>
            </a:endParaRPr>
          </a:p>
        </p:txBody>
      </p:sp>
      <p:sp>
        <p:nvSpPr>
          <p:cNvPr id="10" name="object 7">
            <a:extLst>
              <a:ext uri="{FF2B5EF4-FFF2-40B4-BE49-F238E27FC236}">
                <a16:creationId xmlns:a16="http://schemas.microsoft.com/office/drawing/2014/main" id="{24717B9E-48A5-3EAA-1B5C-1DC48696BB28}"/>
              </a:ext>
            </a:extLst>
          </p:cNvPr>
          <p:cNvSpPr txBox="1"/>
          <p:nvPr/>
        </p:nvSpPr>
        <p:spPr>
          <a:xfrm>
            <a:off x="1193800" y="568008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2D1749"/>
                </a:solidFill>
                <a:latin typeface="Tahoma"/>
                <a:cs typeface="Tahoma"/>
              </a:rPr>
              <a:t>Easter</a:t>
            </a:r>
            <a:r>
              <a:rPr sz="1800" b="1" spc="-80" dirty="0">
                <a:solidFill>
                  <a:srgbClr val="2D1749"/>
                </a:solidFill>
                <a:latin typeface="Tahoma"/>
                <a:cs typeface="Tahoma"/>
              </a:rPr>
              <a:t> </a:t>
            </a:r>
            <a:r>
              <a:rPr sz="1800" b="1" spc="45" dirty="0">
                <a:solidFill>
                  <a:srgbClr val="2D1749"/>
                </a:solidFill>
                <a:latin typeface="Tahoma"/>
                <a:cs typeface="Tahoma"/>
              </a:rPr>
              <a:t>Sunday</a:t>
            </a:r>
            <a:endParaRPr sz="1800" dirty="0">
              <a:solidFill>
                <a:srgbClr val="2D1749"/>
              </a:solidFill>
              <a:latin typeface="Tahoma"/>
              <a:cs typeface="Tahoma"/>
            </a:endParaRPr>
          </a:p>
        </p:txBody>
      </p:sp>
      <p:sp>
        <p:nvSpPr>
          <p:cNvPr id="12" name="object 9">
            <a:extLst>
              <a:ext uri="{FF2B5EF4-FFF2-40B4-BE49-F238E27FC236}">
                <a16:creationId xmlns:a16="http://schemas.microsoft.com/office/drawing/2014/main" id="{BB25A856-CE85-BFCD-1432-4C5D9E01E2F0}"/>
              </a:ext>
            </a:extLst>
          </p:cNvPr>
          <p:cNvSpPr txBox="1"/>
          <p:nvPr/>
        </p:nvSpPr>
        <p:spPr>
          <a:xfrm>
            <a:off x="1182436" y="6869607"/>
            <a:ext cx="2343047"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20" dirty="0">
                <a:solidFill>
                  <a:srgbClr val="2D1749"/>
                </a:solidFill>
                <a:latin typeface="Tahoma"/>
                <a:cs typeface="Tahoma"/>
              </a:rPr>
              <a:t> </a:t>
            </a:r>
            <a:r>
              <a:rPr sz="1800" b="1" dirty="0">
                <a:solidFill>
                  <a:srgbClr val="2D1749"/>
                </a:solidFill>
                <a:latin typeface="Tahoma"/>
                <a:cs typeface="Tahoma"/>
              </a:rPr>
              <a:t>Tourism</a:t>
            </a:r>
            <a:r>
              <a:rPr sz="1800" b="1" spc="135"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3" name="object 10">
            <a:extLst>
              <a:ext uri="{FF2B5EF4-FFF2-40B4-BE49-F238E27FC236}">
                <a16:creationId xmlns:a16="http://schemas.microsoft.com/office/drawing/2014/main" id="{38416491-8A12-5582-02F2-F4338AA484AB}"/>
              </a:ext>
            </a:extLst>
          </p:cNvPr>
          <p:cNvSpPr txBox="1"/>
          <p:nvPr/>
        </p:nvSpPr>
        <p:spPr>
          <a:xfrm>
            <a:off x="1209842" y="4885842"/>
            <a:ext cx="1888958"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D1749"/>
                </a:solidFill>
                <a:latin typeface="Tahoma"/>
                <a:cs typeface="Tahoma"/>
              </a:rPr>
              <a:t>Valentines</a:t>
            </a:r>
            <a:r>
              <a:rPr sz="1800" b="1" spc="34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5" name="object 12">
            <a:extLst>
              <a:ext uri="{FF2B5EF4-FFF2-40B4-BE49-F238E27FC236}">
                <a16:creationId xmlns:a16="http://schemas.microsoft.com/office/drawing/2014/main" id="{1F5E5E05-E4EA-3B6F-624D-A15E03113413}"/>
              </a:ext>
            </a:extLst>
          </p:cNvPr>
          <p:cNvSpPr txBox="1"/>
          <p:nvPr/>
        </p:nvSpPr>
        <p:spPr>
          <a:xfrm>
            <a:off x="1182436" y="6086759"/>
            <a:ext cx="3895662"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Mental</a:t>
            </a:r>
            <a:r>
              <a:rPr sz="1800" b="1" spc="120" dirty="0">
                <a:solidFill>
                  <a:srgbClr val="2D1749"/>
                </a:solidFill>
                <a:latin typeface="Tahoma"/>
                <a:cs typeface="Tahoma"/>
              </a:rPr>
              <a:t> </a:t>
            </a:r>
            <a:r>
              <a:rPr sz="1800" b="1" dirty="0">
                <a:solidFill>
                  <a:srgbClr val="2D1749"/>
                </a:solidFill>
                <a:latin typeface="Tahoma"/>
                <a:cs typeface="Tahoma"/>
              </a:rPr>
              <a:t>Health</a:t>
            </a:r>
            <a:r>
              <a:rPr sz="1800" b="1" spc="110" dirty="0">
                <a:solidFill>
                  <a:srgbClr val="2D1749"/>
                </a:solidFill>
                <a:latin typeface="Tahoma"/>
                <a:cs typeface="Tahoma"/>
              </a:rPr>
              <a:t> </a:t>
            </a:r>
            <a:r>
              <a:rPr sz="1800" b="1" dirty="0">
                <a:solidFill>
                  <a:srgbClr val="2D1749"/>
                </a:solidFill>
                <a:latin typeface="Tahoma"/>
                <a:cs typeface="Tahoma"/>
              </a:rPr>
              <a:t>Awareness</a:t>
            </a:r>
            <a:r>
              <a:rPr sz="1800" b="1" spc="75" dirty="0">
                <a:solidFill>
                  <a:srgbClr val="2D1749"/>
                </a:solidFill>
                <a:latin typeface="Tahoma"/>
                <a:cs typeface="Tahoma"/>
              </a:rPr>
              <a:t> </a:t>
            </a:r>
            <a:r>
              <a:rPr sz="1800" b="1" spc="-20" dirty="0">
                <a:solidFill>
                  <a:srgbClr val="2D1749"/>
                </a:solidFill>
                <a:latin typeface="Tahoma"/>
                <a:cs typeface="Tahoma"/>
              </a:rPr>
              <a:t>Week</a:t>
            </a:r>
            <a:endParaRPr sz="1800" dirty="0">
              <a:solidFill>
                <a:srgbClr val="2D1749"/>
              </a:solidFill>
              <a:latin typeface="Tahoma"/>
              <a:cs typeface="Tahoma"/>
            </a:endParaRPr>
          </a:p>
        </p:txBody>
      </p:sp>
      <p:sp>
        <p:nvSpPr>
          <p:cNvPr id="16" name="object 13">
            <a:extLst>
              <a:ext uri="{FF2B5EF4-FFF2-40B4-BE49-F238E27FC236}">
                <a16:creationId xmlns:a16="http://schemas.microsoft.com/office/drawing/2014/main" id="{DAC344E8-DC0C-B5EE-BCD7-BBC6B96D98DE}"/>
              </a:ext>
            </a:extLst>
          </p:cNvPr>
          <p:cNvSpPr txBox="1"/>
          <p:nvPr/>
        </p:nvSpPr>
        <p:spPr>
          <a:xfrm>
            <a:off x="1182436" y="7261031"/>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45" dirty="0">
                <a:solidFill>
                  <a:srgbClr val="2D1749"/>
                </a:solidFill>
                <a:latin typeface="Tahoma"/>
                <a:cs typeface="Tahoma"/>
              </a:rPr>
              <a:t> </a:t>
            </a:r>
            <a:r>
              <a:rPr sz="1800" b="1" dirty="0">
                <a:solidFill>
                  <a:srgbClr val="2D1749"/>
                </a:solidFill>
                <a:latin typeface="Tahoma"/>
                <a:cs typeface="Tahoma"/>
              </a:rPr>
              <a:t>Mental</a:t>
            </a:r>
            <a:r>
              <a:rPr sz="1800" b="1" spc="20" dirty="0">
                <a:solidFill>
                  <a:srgbClr val="2D1749"/>
                </a:solidFill>
                <a:latin typeface="Tahoma"/>
                <a:cs typeface="Tahoma"/>
              </a:rPr>
              <a:t> </a:t>
            </a:r>
            <a:r>
              <a:rPr sz="1800" b="1" dirty="0">
                <a:solidFill>
                  <a:srgbClr val="2D1749"/>
                </a:solidFill>
                <a:latin typeface="Tahoma"/>
                <a:cs typeface="Tahoma"/>
              </a:rPr>
              <a:t>Health</a:t>
            </a:r>
            <a:r>
              <a:rPr sz="1800" b="1" spc="5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7" name="object 14">
            <a:extLst>
              <a:ext uri="{FF2B5EF4-FFF2-40B4-BE49-F238E27FC236}">
                <a16:creationId xmlns:a16="http://schemas.microsoft.com/office/drawing/2014/main" id="{25582D1E-AD62-E839-2C1F-94F7B0F158DC}"/>
              </a:ext>
            </a:extLst>
          </p:cNvPr>
          <p:cNvSpPr txBox="1"/>
          <p:nvPr/>
        </p:nvSpPr>
        <p:spPr>
          <a:xfrm>
            <a:off x="1193799" y="5285239"/>
            <a:ext cx="3962400" cy="289823"/>
          </a:xfrm>
          <a:prstGeom prst="rect">
            <a:avLst/>
          </a:prstGeom>
        </p:spPr>
        <p:txBody>
          <a:bodyPr vert="horz" wrap="square" lIns="0" tIns="12700" rIns="0" bIns="0" rtlCol="0">
            <a:spAutoFit/>
          </a:bodyPr>
          <a:lstStyle/>
          <a:p>
            <a:pPr marL="12700">
              <a:lnSpc>
                <a:spcPct val="100000"/>
              </a:lnSpc>
              <a:spcBef>
                <a:spcPts val="100"/>
              </a:spcBef>
            </a:pPr>
            <a:r>
              <a:rPr lang="en-GB" sz="1800" b="1" dirty="0">
                <a:solidFill>
                  <a:srgbClr val="C7436B"/>
                </a:solidFill>
                <a:latin typeface="Tahoma"/>
                <a:cs typeface="Tahoma"/>
              </a:rPr>
              <a:t>Perth Museum Opening Weekend</a:t>
            </a:r>
            <a:endParaRPr sz="1800" b="1" dirty="0">
              <a:solidFill>
                <a:srgbClr val="C7436B"/>
              </a:solidFill>
              <a:latin typeface="Tahoma"/>
              <a:cs typeface="Tahoma"/>
            </a:endParaRPr>
          </a:p>
        </p:txBody>
      </p:sp>
      <p:sp>
        <p:nvSpPr>
          <p:cNvPr id="19" name="object 16">
            <a:extLst>
              <a:ext uri="{FF2B5EF4-FFF2-40B4-BE49-F238E27FC236}">
                <a16:creationId xmlns:a16="http://schemas.microsoft.com/office/drawing/2014/main" id="{0E3C5714-CAAB-F1AA-88E4-5240DB8AB550}"/>
              </a:ext>
            </a:extLst>
          </p:cNvPr>
          <p:cNvSpPr txBox="1"/>
          <p:nvPr/>
        </p:nvSpPr>
        <p:spPr>
          <a:xfrm>
            <a:off x="1182436" y="6478183"/>
            <a:ext cx="3460645" cy="289823"/>
          </a:xfrm>
          <a:prstGeom prst="rect">
            <a:avLst/>
          </a:prstGeom>
        </p:spPr>
        <p:txBody>
          <a:bodyPr vert="horz" wrap="square" lIns="0" tIns="12700" rIns="0" bIns="0" rtlCol="0">
            <a:spAutoFit/>
          </a:bodyPr>
          <a:lstStyle/>
          <a:p>
            <a:pPr>
              <a:lnSpc>
                <a:spcPct val="100000"/>
              </a:lnSpc>
              <a:spcBef>
                <a:spcPts val="100"/>
              </a:spcBef>
            </a:pPr>
            <a:r>
              <a:rPr sz="1800" b="1" spc="45" dirty="0">
                <a:solidFill>
                  <a:srgbClr val="2D1749"/>
                </a:solidFill>
                <a:latin typeface="Tahoma"/>
                <a:cs typeface="Tahoma"/>
              </a:rPr>
              <a:t>Accessibility</a:t>
            </a:r>
            <a:r>
              <a:rPr sz="1800" b="1" spc="15" dirty="0">
                <a:solidFill>
                  <a:srgbClr val="2D1749"/>
                </a:solidFill>
                <a:latin typeface="Tahoma"/>
                <a:cs typeface="Tahoma"/>
              </a:rPr>
              <a:t> </a:t>
            </a:r>
            <a:r>
              <a:rPr sz="1800" b="1" dirty="0">
                <a:solidFill>
                  <a:srgbClr val="2D1749"/>
                </a:solidFill>
                <a:latin typeface="Tahoma"/>
                <a:cs typeface="Tahoma"/>
              </a:rPr>
              <a:t>Awareness</a:t>
            </a:r>
            <a:r>
              <a:rPr sz="1800" b="1" spc="190" dirty="0">
                <a:solidFill>
                  <a:srgbClr val="2D1749"/>
                </a:solidFill>
                <a:latin typeface="Tahoma"/>
                <a:cs typeface="Tahoma"/>
              </a:rPr>
              <a:t> </a:t>
            </a:r>
            <a:r>
              <a:rPr sz="1800" b="1" spc="-25" dirty="0">
                <a:solidFill>
                  <a:srgbClr val="2D1749"/>
                </a:solidFill>
                <a:latin typeface="Tahoma"/>
                <a:cs typeface="Tahoma"/>
              </a:rPr>
              <a:t>Da</a:t>
            </a:r>
            <a:r>
              <a:rPr lang="en-GB" sz="1800" b="1" spc="-25" dirty="0">
                <a:solidFill>
                  <a:srgbClr val="2D1749"/>
                </a:solidFill>
                <a:latin typeface="Tahoma"/>
                <a:cs typeface="Tahoma"/>
              </a:rPr>
              <a:t>y</a:t>
            </a:r>
            <a:endParaRPr sz="1800" dirty="0">
              <a:solidFill>
                <a:srgbClr val="2D1749"/>
              </a:solidFill>
              <a:latin typeface="Tahoma"/>
              <a:cs typeface="Tahoma"/>
            </a:endParaRPr>
          </a:p>
        </p:txBody>
      </p:sp>
      <p:sp>
        <p:nvSpPr>
          <p:cNvPr id="20" name="object 17">
            <a:extLst>
              <a:ext uri="{FF2B5EF4-FFF2-40B4-BE49-F238E27FC236}">
                <a16:creationId xmlns:a16="http://schemas.microsoft.com/office/drawing/2014/main" id="{54DD8202-ACE7-9887-CC47-E75D61D404BA}"/>
              </a:ext>
            </a:extLst>
          </p:cNvPr>
          <p:cNvSpPr txBox="1"/>
          <p:nvPr/>
        </p:nvSpPr>
        <p:spPr>
          <a:xfrm>
            <a:off x="1208505" y="7652455"/>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Small</a:t>
            </a:r>
            <a:r>
              <a:rPr sz="1800" b="1" spc="105" dirty="0">
                <a:solidFill>
                  <a:srgbClr val="2D1749"/>
                </a:solidFill>
                <a:latin typeface="Tahoma"/>
                <a:cs typeface="Tahoma"/>
              </a:rPr>
              <a:t> </a:t>
            </a:r>
            <a:r>
              <a:rPr sz="1800" b="1" dirty="0">
                <a:solidFill>
                  <a:srgbClr val="2D1749"/>
                </a:solidFill>
                <a:latin typeface="Tahoma"/>
                <a:cs typeface="Tahoma"/>
              </a:rPr>
              <a:t>Business</a:t>
            </a:r>
            <a:r>
              <a:rPr sz="1800" b="1" spc="105" dirty="0">
                <a:solidFill>
                  <a:srgbClr val="2D1749"/>
                </a:solidFill>
                <a:latin typeface="Tahoma"/>
                <a:cs typeface="Tahoma"/>
              </a:rPr>
              <a:t> </a:t>
            </a:r>
            <a:r>
              <a:rPr sz="1800" b="1" spc="-10" dirty="0">
                <a:solidFill>
                  <a:srgbClr val="2D1749"/>
                </a:solidFill>
                <a:latin typeface="Tahoma"/>
                <a:cs typeface="Tahoma"/>
              </a:rPr>
              <a:t>Saturday</a:t>
            </a:r>
            <a:endParaRPr sz="1800" dirty="0">
              <a:solidFill>
                <a:srgbClr val="2D1749"/>
              </a:solidFill>
              <a:latin typeface="Tahoma"/>
              <a:cs typeface="Tahoma"/>
            </a:endParaRPr>
          </a:p>
        </p:txBody>
      </p:sp>
      <p:sp>
        <p:nvSpPr>
          <p:cNvPr id="21" name="object 4">
            <a:extLst>
              <a:ext uri="{FF2B5EF4-FFF2-40B4-BE49-F238E27FC236}">
                <a16:creationId xmlns:a16="http://schemas.microsoft.com/office/drawing/2014/main" id="{D0D852A6-B3E6-566E-1999-F97851C931E6}"/>
              </a:ext>
            </a:extLst>
          </p:cNvPr>
          <p:cNvSpPr txBox="1">
            <a:spLocks noGrp="1"/>
          </p:cNvSpPr>
          <p:nvPr>
            <p:ph type="title"/>
          </p:nvPr>
        </p:nvSpPr>
        <p:spPr>
          <a:xfrm>
            <a:off x="1193800" y="388827"/>
            <a:ext cx="11201400" cy="1009251"/>
          </a:xfrm>
          <a:prstGeom prst="rect">
            <a:avLst/>
          </a:prstGeom>
        </p:spPr>
        <p:txBody>
          <a:bodyPr vert="horz" wrap="square" lIns="0" tIns="237490" rIns="0" bIns="0" rtlCol="0">
            <a:spAutoFit/>
          </a:bodyPr>
          <a:lstStyle/>
          <a:p>
            <a:pPr marL="12700">
              <a:lnSpc>
                <a:spcPct val="100000"/>
              </a:lnSpc>
              <a:spcBef>
                <a:spcPts val="1870"/>
              </a:spcBef>
              <a:tabLst>
                <a:tab pos="875030" algn="l"/>
                <a:tab pos="3281045" algn="l"/>
                <a:tab pos="6202045" algn="l"/>
              </a:tabLst>
            </a:pPr>
            <a:r>
              <a:rPr lang="en-GB" dirty="0"/>
              <a:t>Four Media | Creative Content Planning</a:t>
            </a:r>
            <a:endParaRPr dirty="0"/>
          </a:p>
        </p:txBody>
      </p:sp>
      <p:sp>
        <p:nvSpPr>
          <p:cNvPr id="23" name="TextBox 22">
            <a:extLst>
              <a:ext uri="{FF2B5EF4-FFF2-40B4-BE49-F238E27FC236}">
                <a16:creationId xmlns:a16="http://schemas.microsoft.com/office/drawing/2014/main" id="{B86AB67D-3F5F-8473-CB23-70FD08EB0F47}"/>
              </a:ext>
            </a:extLst>
          </p:cNvPr>
          <p:cNvSpPr txBox="1"/>
          <p:nvPr/>
        </p:nvSpPr>
        <p:spPr>
          <a:xfrm>
            <a:off x="6666198" y="3918284"/>
            <a:ext cx="8340558" cy="3908762"/>
          </a:xfrm>
          <a:prstGeom prst="rect">
            <a:avLst/>
          </a:prstGeom>
          <a:noFill/>
        </p:spPr>
        <p:txBody>
          <a:bodyPr wrap="square" rtlCol="0">
            <a:spAutoFit/>
          </a:bodyPr>
          <a:lstStyle/>
          <a:p>
            <a:r>
              <a:rPr lang="en-GB" sz="2800" dirty="0">
                <a:solidFill>
                  <a:srgbClr val="C7436B"/>
                </a:solidFill>
              </a:rPr>
              <a:t>Campaign Ideation – January to March</a:t>
            </a:r>
          </a:p>
          <a:p>
            <a:r>
              <a:rPr lang="en-GB" sz="2000" dirty="0">
                <a:solidFill>
                  <a:srgbClr val="C7436B"/>
                </a:solidFill>
              </a:rPr>
              <a:t>Immerse yourself in nature’s playground with our curated array of outdoor escapades – from an invigorating hikes along scenic trails to heart-pounding adventure in the rugged terrains. </a:t>
            </a:r>
          </a:p>
          <a:p>
            <a:endParaRPr lang="en-GB" sz="2000" dirty="0">
              <a:solidFill>
                <a:srgbClr val="C7436B"/>
              </a:solidFill>
            </a:endParaRPr>
          </a:p>
          <a:p>
            <a:r>
              <a:rPr lang="en-GB" sz="2000" dirty="0">
                <a:solidFill>
                  <a:srgbClr val="C7436B"/>
                </a:solidFill>
              </a:rPr>
              <a:t>Unleash your spirit of exploration through thrilling activities like mountain biking, kayaking amidst stunning landscapes, and discovering hidden gems off the beaten path.</a:t>
            </a:r>
          </a:p>
          <a:p>
            <a:endParaRPr lang="en-GB" sz="2000" dirty="0">
              <a:solidFill>
                <a:srgbClr val="C7436B"/>
              </a:solidFill>
            </a:endParaRPr>
          </a:p>
          <a:p>
            <a:r>
              <a:rPr lang="en-GB" sz="2000" dirty="0">
                <a:solidFill>
                  <a:srgbClr val="C7436B"/>
                </a:solidFill>
              </a:rPr>
              <a:t>Prioritize your health &amp; wellbeing with rejuvenating wellness retreats, serene yoga sessions amidst nature’s serenity, and locally sourced, nutritious culinary experiences that nourish both body and soul. </a:t>
            </a:r>
          </a:p>
        </p:txBody>
      </p:sp>
      <p:cxnSp>
        <p:nvCxnSpPr>
          <p:cNvPr id="25" name="Straight Connector 24">
            <a:extLst>
              <a:ext uri="{FF2B5EF4-FFF2-40B4-BE49-F238E27FC236}">
                <a16:creationId xmlns:a16="http://schemas.microsoft.com/office/drawing/2014/main" id="{C01D3C29-EA3D-D6BE-DA60-700E24EF1D1A}"/>
              </a:ext>
            </a:extLst>
          </p:cNvPr>
          <p:cNvCxnSpPr>
            <a:cxnSpLocks/>
          </p:cNvCxnSpPr>
          <p:nvPr/>
        </p:nvCxnSpPr>
        <p:spPr>
          <a:xfrm>
            <a:off x="5918200" y="3962400"/>
            <a:ext cx="0" cy="4114800"/>
          </a:xfrm>
          <a:prstGeom prst="line">
            <a:avLst/>
          </a:prstGeom>
          <a:ln>
            <a:solidFill>
              <a:srgbClr val="C743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30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9BCB53-24CD-C81C-4535-A5D8D9A269A8}"/>
              </a:ext>
            </a:extLst>
          </p:cNvPr>
          <p:cNvGrpSpPr/>
          <p:nvPr/>
        </p:nvGrpSpPr>
        <p:grpSpPr>
          <a:xfrm>
            <a:off x="1351513" y="2953367"/>
            <a:ext cx="3973763" cy="3857956"/>
            <a:chOff x="1182436" y="4084322"/>
            <a:chExt cx="3973763" cy="3857956"/>
          </a:xfrm>
        </p:grpSpPr>
        <p:sp>
          <p:nvSpPr>
            <p:cNvPr id="8" name="object 5">
              <a:extLst>
                <a:ext uri="{FF2B5EF4-FFF2-40B4-BE49-F238E27FC236}">
                  <a16:creationId xmlns:a16="http://schemas.microsoft.com/office/drawing/2014/main" id="{44C93B79-8CAB-7378-DB8B-42267BA657AC}"/>
                </a:ext>
              </a:extLst>
            </p:cNvPr>
            <p:cNvSpPr txBox="1"/>
            <p:nvPr/>
          </p:nvSpPr>
          <p:spPr>
            <a:xfrm>
              <a:off x="1208505" y="408432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2D1749"/>
                  </a:solidFill>
                  <a:latin typeface="Tahoma"/>
                  <a:cs typeface="Tahoma"/>
                </a:rPr>
                <a:t>Dry</a:t>
              </a:r>
              <a:r>
                <a:rPr sz="1800" b="1" spc="-114" dirty="0">
                  <a:solidFill>
                    <a:srgbClr val="2D1749"/>
                  </a:solidFill>
                  <a:latin typeface="Tahoma"/>
                  <a:cs typeface="Tahoma"/>
                </a:rPr>
                <a:t> </a:t>
              </a:r>
              <a:r>
                <a:rPr sz="1800" b="1" spc="70" dirty="0">
                  <a:solidFill>
                    <a:srgbClr val="2D1749"/>
                  </a:solidFill>
                  <a:latin typeface="Tahoma"/>
                  <a:cs typeface="Tahoma"/>
                </a:rPr>
                <a:t>January</a:t>
              </a:r>
              <a:endParaRPr sz="1800" dirty="0">
                <a:solidFill>
                  <a:srgbClr val="2D1749"/>
                </a:solidFill>
                <a:latin typeface="Tahoma"/>
                <a:cs typeface="Tahoma"/>
              </a:endParaRPr>
            </a:p>
          </p:txBody>
        </p:sp>
        <p:sp>
          <p:nvSpPr>
            <p:cNvPr id="9" name="object 6">
              <a:extLst>
                <a:ext uri="{FF2B5EF4-FFF2-40B4-BE49-F238E27FC236}">
                  <a16:creationId xmlns:a16="http://schemas.microsoft.com/office/drawing/2014/main" id="{5AD33167-D7BD-084A-144C-F448E3D99730}"/>
                </a:ext>
              </a:extLst>
            </p:cNvPr>
            <p:cNvSpPr txBox="1"/>
            <p:nvPr/>
          </p:nvSpPr>
          <p:spPr>
            <a:xfrm>
              <a:off x="1235242" y="4486445"/>
              <a:ext cx="1356895" cy="289823"/>
            </a:xfrm>
            <a:prstGeom prst="rect">
              <a:avLst/>
            </a:prstGeom>
          </p:spPr>
          <p:txBody>
            <a:bodyPr vert="horz" wrap="square" lIns="0" tIns="12700" rIns="0" bIns="0" rtlCol="0">
              <a:spAutoFit/>
            </a:bodyPr>
            <a:lstStyle/>
            <a:p>
              <a:pPr marL="12700">
                <a:lnSpc>
                  <a:spcPct val="100000"/>
                </a:lnSpc>
                <a:spcBef>
                  <a:spcPts val="100"/>
                </a:spcBef>
              </a:pPr>
              <a:r>
                <a:rPr sz="1800" b="1" spc="65" dirty="0">
                  <a:solidFill>
                    <a:srgbClr val="2D1749"/>
                  </a:solidFill>
                  <a:latin typeface="Tahoma"/>
                  <a:cs typeface="Tahoma"/>
                </a:rPr>
                <a:t>Veganuary</a:t>
              </a:r>
              <a:endParaRPr sz="1800" dirty="0">
                <a:solidFill>
                  <a:srgbClr val="2D1749"/>
                </a:solidFill>
                <a:latin typeface="Tahoma"/>
                <a:cs typeface="Tahoma"/>
              </a:endParaRPr>
            </a:p>
          </p:txBody>
        </p:sp>
        <p:sp>
          <p:nvSpPr>
            <p:cNvPr id="10" name="object 7">
              <a:extLst>
                <a:ext uri="{FF2B5EF4-FFF2-40B4-BE49-F238E27FC236}">
                  <a16:creationId xmlns:a16="http://schemas.microsoft.com/office/drawing/2014/main" id="{24717B9E-48A5-3EAA-1B5C-1DC48696BB28}"/>
                </a:ext>
              </a:extLst>
            </p:cNvPr>
            <p:cNvSpPr txBox="1"/>
            <p:nvPr/>
          </p:nvSpPr>
          <p:spPr>
            <a:xfrm>
              <a:off x="1193800" y="568008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2D1749"/>
                  </a:solidFill>
                  <a:latin typeface="Tahoma"/>
                  <a:cs typeface="Tahoma"/>
                </a:rPr>
                <a:t>Easter</a:t>
              </a:r>
              <a:r>
                <a:rPr sz="1800" b="1" spc="-80" dirty="0">
                  <a:solidFill>
                    <a:srgbClr val="2D1749"/>
                  </a:solidFill>
                  <a:latin typeface="Tahoma"/>
                  <a:cs typeface="Tahoma"/>
                </a:rPr>
                <a:t> </a:t>
              </a:r>
              <a:r>
                <a:rPr sz="1800" b="1" spc="45" dirty="0">
                  <a:solidFill>
                    <a:srgbClr val="2D1749"/>
                  </a:solidFill>
                  <a:latin typeface="Tahoma"/>
                  <a:cs typeface="Tahoma"/>
                </a:rPr>
                <a:t>Sunday</a:t>
              </a:r>
              <a:endParaRPr sz="1800" dirty="0">
                <a:solidFill>
                  <a:srgbClr val="2D1749"/>
                </a:solidFill>
                <a:latin typeface="Tahoma"/>
                <a:cs typeface="Tahoma"/>
              </a:endParaRPr>
            </a:p>
          </p:txBody>
        </p:sp>
        <p:sp>
          <p:nvSpPr>
            <p:cNvPr id="12" name="object 9">
              <a:extLst>
                <a:ext uri="{FF2B5EF4-FFF2-40B4-BE49-F238E27FC236}">
                  <a16:creationId xmlns:a16="http://schemas.microsoft.com/office/drawing/2014/main" id="{BB25A856-CE85-BFCD-1432-4C5D9E01E2F0}"/>
                </a:ext>
              </a:extLst>
            </p:cNvPr>
            <p:cNvSpPr txBox="1"/>
            <p:nvPr/>
          </p:nvSpPr>
          <p:spPr>
            <a:xfrm>
              <a:off x="1182436" y="6869607"/>
              <a:ext cx="2343047"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20" dirty="0">
                  <a:solidFill>
                    <a:srgbClr val="2D1749"/>
                  </a:solidFill>
                  <a:latin typeface="Tahoma"/>
                  <a:cs typeface="Tahoma"/>
                </a:rPr>
                <a:t> </a:t>
              </a:r>
              <a:r>
                <a:rPr sz="1800" b="1" dirty="0">
                  <a:solidFill>
                    <a:srgbClr val="2D1749"/>
                  </a:solidFill>
                  <a:latin typeface="Tahoma"/>
                  <a:cs typeface="Tahoma"/>
                </a:rPr>
                <a:t>Tourism</a:t>
              </a:r>
              <a:r>
                <a:rPr sz="1800" b="1" spc="135"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3" name="object 10">
              <a:extLst>
                <a:ext uri="{FF2B5EF4-FFF2-40B4-BE49-F238E27FC236}">
                  <a16:creationId xmlns:a16="http://schemas.microsoft.com/office/drawing/2014/main" id="{38416491-8A12-5582-02F2-F4338AA484AB}"/>
                </a:ext>
              </a:extLst>
            </p:cNvPr>
            <p:cNvSpPr txBox="1"/>
            <p:nvPr/>
          </p:nvSpPr>
          <p:spPr>
            <a:xfrm>
              <a:off x="1209842" y="4885842"/>
              <a:ext cx="1888958"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D1749"/>
                  </a:solidFill>
                  <a:latin typeface="Tahoma"/>
                  <a:cs typeface="Tahoma"/>
                </a:rPr>
                <a:t>Valentines</a:t>
              </a:r>
              <a:r>
                <a:rPr sz="1800" b="1" spc="34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5" name="object 12">
              <a:extLst>
                <a:ext uri="{FF2B5EF4-FFF2-40B4-BE49-F238E27FC236}">
                  <a16:creationId xmlns:a16="http://schemas.microsoft.com/office/drawing/2014/main" id="{1F5E5E05-E4EA-3B6F-624D-A15E03113413}"/>
                </a:ext>
              </a:extLst>
            </p:cNvPr>
            <p:cNvSpPr txBox="1"/>
            <p:nvPr/>
          </p:nvSpPr>
          <p:spPr>
            <a:xfrm>
              <a:off x="1182436" y="6086759"/>
              <a:ext cx="3895662"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Mental</a:t>
              </a:r>
              <a:r>
                <a:rPr sz="1800" b="1" spc="120" dirty="0">
                  <a:solidFill>
                    <a:srgbClr val="2D1749"/>
                  </a:solidFill>
                  <a:latin typeface="Tahoma"/>
                  <a:cs typeface="Tahoma"/>
                </a:rPr>
                <a:t> </a:t>
              </a:r>
              <a:r>
                <a:rPr sz="1800" b="1" dirty="0">
                  <a:solidFill>
                    <a:srgbClr val="2D1749"/>
                  </a:solidFill>
                  <a:latin typeface="Tahoma"/>
                  <a:cs typeface="Tahoma"/>
                </a:rPr>
                <a:t>Health</a:t>
              </a:r>
              <a:r>
                <a:rPr sz="1800" b="1" spc="110" dirty="0">
                  <a:solidFill>
                    <a:srgbClr val="2D1749"/>
                  </a:solidFill>
                  <a:latin typeface="Tahoma"/>
                  <a:cs typeface="Tahoma"/>
                </a:rPr>
                <a:t> </a:t>
              </a:r>
              <a:r>
                <a:rPr sz="1800" b="1" dirty="0">
                  <a:solidFill>
                    <a:srgbClr val="2D1749"/>
                  </a:solidFill>
                  <a:latin typeface="Tahoma"/>
                  <a:cs typeface="Tahoma"/>
                </a:rPr>
                <a:t>Awareness</a:t>
              </a:r>
              <a:r>
                <a:rPr sz="1800" b="1" spc="75" dirty="0">
                  <a:solidFill>
                    <a:srgbClr val="2D1749"/>
                  </a:solidFill>
                  <a:latin typeface="Tahoma"/>
                  <a:cs typeface="Tahoma"/>
                </a:rPr>
                <a:t> </a:t>
              </a:r>
              <a:r>
                <a:rPr sz="1800" b="1" spc="-20" dirty="0">
                  <a:solidFill>
                    <a:srgbClr val="2D1749"/>
                  </a:solidFill>
                  <a:latin typeface="Tahoma"/>
                  <a:cs typeface="Tahoma"/>
                </a:rPr>
                <a:t>Week</a:t>
              </a:r>
              <a:endParaRPr sz="1800" dirty="0">
                <a:solidFill>
                  <a:srgbClr val="2D1749"/>
                </a:solidFill>
                <a:latin typeface="Tahoma"/>
                <a:cs typeface="Tahoma"/>
              </a:endParaRPr>
            </a:p>
          </p:txBody>
        </p:sp>
        <p:sp>
          <p:nvSpPr>
            <p:cNvPr id="16" name="object 13">
              <a:extLst>
                <a:ext uri="{FF2B5EF4-FFF2-40B4-BE49-F238E27FC236}">
                  <a16:creationId xmlns:a16="http://schemas.microsoft.com/office/drawing/2014/main" id="{DAC344E8-DC0C-B5EE-BCD7-BBC6B96D98DE}"/>
                </a:ext>
              </a:extLst>
            </p:cNvPr>
            <p:cNvSpPr txBox="1"/>
            <p:nvPr/>
          </p:nvSpPr>
          <p:spPr>
            <a:xfrm>
              <a:off x="1182436" y="7261031"/>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45" dirty="0">
                  <a:solidFill>
                    <a:srgbClr val="2D1749"/>
                  </a:solidFill>
                  <a:latin typeface="Tahoma"/>
                  <a:cs typeface="Tahoma"/>
                </a:rPr>
                <a:t> </a:t>
              </a:r>
              <a:r>
                <a:rPr sz="1800" b="1" dirty="0">
                  <a:solidFill>
                    <a:srgbClr val="2D1749"/>
                  </a:solidFill>
                  <a:latin typeface="Tahoma"/>
                  <a:cs typeface="Tahoma"/>
                </a:rPr>
                <a:t>Mental</a:t>
              </a:r>
              <a:r>
                <a:rPr sz="1800" b="1" spc="20" dirty="0">
                  <a:solidFill>
                    <a:srgbClr val="2D1749"/>
                  </a:solidFill>
                  <a:latin typeface="Tahoma"/>
                  <a:cs typeface="Tahoma"/>
                </a:rPr>
                <a:t> </a:t>
              </a:r>
              <a:r>
                <a:rPr sz="1800" b="1" dirty="0">
                  <a:solidFill>
                    <a:srgbClr val="2D1749"/>
                  </a:solidFill>
                  <a:latin typeface="Tahoma"/>
                  <a:cs typeface="Tahoma"/>
                </a:rPr>
                <a:t>Health</a:t>
              </a:r>
              <a:r>
                <a:rPr sz="1800" b="1" spc="5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7" name="object 14">
              <a:extLst>
                <a:ext uri="{FF2B5EF4-FFF2-40B4-BE49-F238E27FC236}">
                  <a16:creationId xmlns:a16="http://schemas.microsoft.com/office/drawing/2014/main" id="{25582D1E-AD62-E839-2C1F-94F7B0F158DC}"/>
                </a:ext>
              </a:extLst>
            </p:cNvPr>
            <p:cNvSpPr txBox="1"/>
            <p:nvPr/>
          </p:nvSpPr>
          <p:spPr>
            <a:xfrm>
              <a:off x="1193799" y="5285239"/>
              <a:ext cx="3962400" cy="289823"/>
            </a:xfrm>
            <a:prstGeom prst="rect">
              <a:avLst/>
            </a:prstGeom>
          </p:spPr>
          <p:txBody>
            <a:bodyPr vert="horz" wrap="square" lIns="0" tIns="12700" rIns="0" bIns="0" rtlCol="0">
              <a:spAutoFit/>
            </a:bodyPr>
            <a:lstStyle/>
            <a:p>
              <a:pPr marL="12700">
                <a:lnSpc>
                  <a:spcPct val="100000"/>
                </a:lnSpc>
                <a:spcBef>
                  <a:spcPts val="100"/>
                </a:spcBef>
              </a:pPr>
              <a:r>
                <a:rPr lang="en-GB" sz="1800" b="1" dirty="0">
                  <a:solidFill>
                    <a:srgbClr val="C7436B"/>
                  </a:solidFill>
                  <a:latin typeface="Tahoma"/>
                  <a:cs typeface="Tahoma"/>
                </a:rPr>
                <a:t>Perth Museum Opening Weekend</a:t>
              </a:r>
              <a:endParaRPr sz="1800" b="1" dirty="0">
                <a:solidFill>
                  <a:srgbClr val="C7436B"/>
                </a:solidFill>
                <a:latin typeface="Tahoma"/>
                <a:cs typeface="Tahoma"/>
              </a:endParaRPr>
            </a:p>
          </p:txBody>
        </p:sp>
        <p:sp>
          <p:nvSpPr>
            <p:cNvPr id="19" name="object 16">
              <a:extLst>
                <a:ext uri="{FF2B5EF4-FFF2-40B4-BE49-F238E27FC236}">
                  <a16:creationId xmlns:a16="http://schemas.microsoft.com/office/drawing/2014/main" id="{0E3C5714-CAAB-F1AA-88E4-5240DB8AB550}"/>
                </a:ext>
              </a:extLst>
            </p:cNvPr>
            <p:cNvSpPr txBox="1"/>
            <p:nvPr/>
          </p:nvSpPr>
          <p:spPr>
            <a:xfrm>
              <a:off x="1182436" y="6478183"/>
              <a:ext cx="3460645" cy="289823"/>
            </a:xfrm>
            <a:prstGeom prst="rect">
              <a:avLst/>
            </a:prstGeom>
          </p:spPr>
          <p:txBody>
            <a:bodyPr vert="horz" wrap="square" lIns="0" tIns="12700" rIns="0" bIns="0" rtlCol="0">
              <a:spAutoFit/>
            </a:bodyPr>
            <a:lstStyle/>
            <a:p>
              <a:pPr>
                <a:lnSpc>
                  <a:spcPct val="100000"/>
                </a:lnSpc>
                <a:spcBef>
                  <a:spcPts val="100"/>
                </a:spcBef>
              </a:pPr>
              <a:r>
                <a:rPr sz="1800" b="1" spc="45" dirty="0">
                  <a:solidFill>
                    <a:srgbClr val="2D1749"/>
                  </a:solidFill>
                  <a:latin typeface="Tahoma"/>
                  <a:cs typeface="Tahoma"/>
                </a:rPr>
                <a:t>Accessibility</a:t>
              </a:r>
              <a:r>
                <a:rPr sz="1800" b="1" spc="15" dirty="0">
                  <a:solidFill>
                    <a:srgbClr val="2D1749"/>
                  </a:solidFill>
                  <a:latin typeface="Tahoma"/>
                  <a:cs typeface="Tahoma"/>
                </a:rPr>
                <a:t> </a:t>
              </a:r>
              <a:r>
                <a:rPr sz="1800" b="1" dirty="0">
                  <a:solidFill>
                    <a:srgbClr val="2D1749"/>
                  </a:solidFill>
                  <a:latin typeface="Tahoma"/>
                  <a:cs typeface="Tahoma"/>
                </a:rPr>
                <a:t>Awareness</a:t>
              </a:r>
              <a:r>
                <a:rPr sz="1800" b="1" spc="190" dirty="0">
                  <a:solidFill>
                    <a:srgbClr val="2D1749"/>
                  </a:solidFill>
                  <a:latin typeface="Tahoma"/>
                  <a:cs typeface="Tahoma"/>
                </a:rPr>
                <a:t> </a:t>
              </a:r>
              <a:r>
                <a:rPr sz="1800" b="1" spc="-25" dirty="0">
                  <a:solidFill>
                    <a:srgbClr val="2D1749"/>
                  </a:solidFill>
                  <a:latin typeface="Tahoma"/>
                  <a:cs typeface="Tahoma"/>
                </a:rPr>
                <a:t>Da</a:t>
              </a:r>
              <a:r>
                <a:rPr lang="en-GB" sz="1800" b="1" spc="-25" dirty="0">
                  <a:solidFill>
                    <a:srgbClr val="2D1749"/>
                  </a:solidFill>
                  <a:latin typeface="Tahoma"/>
                  <a:cs typeface="Tahoma"/>
                </a:rPr>
                <a:t>y</a:t>
              </a:r>
              <a:endParaRPr sz="1800" dirty="0">
                <a:solidFill>
                  <a:srgbClr val="2D1749"/>
                </a:solidFill>
                <a:latin typeface="Tahoma"/>
                <a:cs typeface="Tahoma"/>
              </a:endParaRPr>
            </a:p>
          </p:txBody>
        </p:sp>
        <p:sp>
          <p:nvSpPr>
            <p:cNvPr id="20" name="object 17">
              <a:extLst>
                <a:ext uri="{FF2B5EF4-FFF2-40B4-BE49-F238E27FC236}">
                  <a16:creationId xmlns:a16="http://schemas.microsoft.com/office/drawing/2014/main" id="{54DD8202-ACE7-9887-CC47-E75D61D404BA}"/>
                </a:ext>
              </a:extLst>
            </p:cNvPr>
            <p:cNvSpPr txBox="1"/>
            <p:nvPr/>
          </p:nvSpPr>
          <p:spPr>
            <a:xfrm>
              <a:off x="1208505" y="7652455"/>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Small</a:t>
              </a:r>
              <a:r>
                <a:rPr sz="1800" b="1" spc="105" dirty="0">
                  <a:solidFill>
                    <a:srgbClr val="2D1749"/>
                  </a:solidFill>
                  <a:latin typeface="Tahoma"/>
                  <a:cs typeface="Tahoma"/>
                </a:rPr>
                <a:t> </a:t>
              </a:r>
              <a:r>
                <a:rPr sz="1800" b="1" dirty="0">
                  <a:solidFill>
                    <a:srgbClr val="2D1749"/>
                  </a:solidFill>
                  <a:latin typeface="Tahoma"/>
                  <a:cs typeface="Tahoma"/>
                </a:rPr>
                <a:t>Business</a:t>
              </a:r>
              <a:r>
                <a:rPr sz="1800" b="1" spc="105" dirty="0">
                  <a:solidFill>
                    <a:srgbClr val="2D1749"/>
                  </a:solidFill>
                  <a:latin typeface="Tahoma"/>
                  <a:cs typeface="Tahoma"/>
                </a:rPr>
                <a:t> </a:t>
              </a:r>
              <a:r>
                <a:rPr sz="1800" b="1" spc="-10" dirty="0">
                  <a:solidFill>
                    <a:srgbClr val="2D1749"/>
                  </a:solidFill>
                  <a:latin typeface="Tahoma"/>
                  <a:cs typeface="Tahoma"/>
                </a:rPr>
                <a:t>Saturday</a:t>
              </a:r>
              <a:endParaRPr sz="1800" dirty="0">
                <a:solidFill>
                  <a:srgbClr val="2D1749"/>
                </a:solidFill>
                <a:latin typeface="Tahoma"/>
                <a:cs typeface="Tahoma"/>
              </a:endParaRPr>
            </a:p>
          </p:txBody>
        </p:sp>
      </p:grpSp>
      <p:sp>
        <p:nvSpPr>
          <p:cNvPr id="21" name="object 4">
            <a:extLst>
              <a:ext uri="{FF2B5EF4-FFF2-40B4-BE49-F238E27FC236}">
                <a16:creationId xmlns:a16="http://schemas.microsoft.com/office/drawing/2014/main" id="{D0D852A6-B3E6-566E-1999-F97851C931E6}"/>
              </a:ext>
            </a:extLst>
          </p:cNvPr>
          <p:cNvSpPr txBox="1">
            <a:spLocks noGrp="1"/>
          </p:cNvSpPr>
          <p:nvPr>
            <p:ph type="title"/>
          </p:nvPr>
        </p:nvSpPr>
        <p:spPr>
          <a:xfrm>
            <a:off x="1193799" y="388827"/>
            <a:ext cx="12268199" cy="1009251"/>
          </a:xfrm>
          <a:prstGeom prst="rect">
            <a:avLst/>
          </a:prstGeom>
        </p:spPr>
        <p:txBody>
          <a:bodyPr vert="horz" wrap="square" lIns="0" tIns="237490" rIns="0" bIns="0" rtlCol="0">
            <a:spAutoFit/>
          </a:bodyPr>
          <a:lstStyle/>
          <a:p>
            <a:pPr marL="12700">
              <a:lnSpc>
                <a:spcPct val="100000"/>
              </a:lnSpc>
              <a:spcBef>
                <a:spcPts val="1870"/>
              </a:spcBef>
              <a:tabLst>
                <a:tab pos="875030" algn="l"/>
                <a:tab pos="3281045" algn="l"/>
                <a:tab pos="6202045" algn="l"/>
              </a:tabLst>
            </a:pPr>
            <a:r>
              <a:rPr lang="en-GB" dirty="0"/>
              <a:t>Four Media |Campaign Ideation April to June</a:t>
            </a:r>
            <a:endParaRPr dirty="0"/>
          </a:p>
        </p:txBody>
      </p:sp>
      <p:sp>
        <p:nvSpPr>
          <p:cNvPr id="23" name="TextBox 22">
            <a:extLst>
              <a:ext uri="{FF2B5EF4-FFF2-40B4-BE49-F238E27FC236}">
                <a16:creationId xmlns:a16="http://schemas.microsoft.com/office/drawing/2014/main" id="{B86AB67D-3F5F-8473-CB23-70FD08EB0F47}"/>
              </a:ext>
            </a:extLst>
          </p:cNvPr>
          <p:cNvSpPr txBox="1"/>
          <p:nvPr/>
        </p:nvSpPr>
        <p:spPr>
          <a:xfrm>
            <a:off x="6589998" y="2746224"/>
            <a:ext cx="8340558" cy="4708981"/>
          </a:xfrm>
          <a:prstGeom prst="rect">
            <a:avLst/>
          </a:prstGeom>
          <a:noFill/>
        </p:spPr>
        <p:txBody>
          <a:bodyPr wrap="square" rtlCol="0">
            <a:spAutoFit/>
          </a:bodyPr>
          <a:lstStyle/>
          <a:p>
            <a:r>
              <a:rPr lang="en-GB" sz="2000" b="0" i="0" dirty="0">
                <a:solidFill>
                  <a:srgbClr val="2D1749"/>
                </a:solidFill>
                <a:effectLst/>
                <a:latin typeface="Kabel Bk BT"/>
              </a:rPr>
              <a:t>Experience Easter Magic in Perth City and Towns - join us for a celebration filled with colourful Easter egg hunts, festive parades, and captivating events. Discover the traditions that make this holiday special as our vibrant community comes together to share in the family festivities during the Easter holidays.</a:t>
            </a:r>
            <a:endParaRPr lang="en-GB" sz="2000" dirty="0">
              <a:solidFill>
                <a:srgbClr val="2D1749"/>
              </a:solidFill>
              <a:effectLst/>
              <a:latin typeface="Kabel Bk BT"/>
            </a:endParaRPr>
          </a:p>
          <a:p>
            <a:endParaRPr lang="en-GB" sz="2000" b="0" i="0" dirty="0">
              <a:solidFill>
                <a:srgbClr val="2D1749"/>
              </a:solidFill>
              <a:effectLst/>
              <a:latin typeface="Kabel Bk BT"/>
            </a:endParaRPr>
          </a:p>
          <a:p>
            <a:r>
              <a:rPr lang="en-GB" sz="2000" b="0" i="0" dirty="0">
                <a:solidFill>
                  <a:srgbClr val="2D1749"/>
                </a:solidFill>
                <a:effectLst/>
                <a:latin typeface="Kabel Bk BT"/>
              </a:rPr>
              <a:t>Savor the Flavors of Perth, Perthshire and Kinross-shire this April! Indulge your palate in a gastronomic journey showcasing the region's finest culinary delights. Immerse yourself in a tapestry of tastes and aromas with our specially curated Foodie Content. From farm-to-table treat yourself to a feast of local flavours, where every bite tells a story.</a:t>
            </a:r>
            <a:endParaRPr lang="en-GB" sz="2000" dirty="0">
              <a:solidFill>
                <a:srgbClr val="2D1749"/>
              </a:solidFill>
              <a:effectLst/>
              <a:latin typeface="Kabel Bk BT"/>
            </a:endParaRPr>
          </a:p>
          <a:p>
            <a:endParaRPr lang="en-GB" sz="2000" b="0" i="0" dirty="0">
              <a:solidFill>
                <a:srgbClr val="2D1749"/>
              </a:solidFill>
              <a:effectLst/>
              <a:latin typeface="Kabel Bk BT"/>
            </a:endParaRPr>
          </a:p>
          <a:p>
            <a:r>
              <a:rPr lang="en-GB" sz="2000" b="0" i="0" dirty="0">
                <a:solidFill>
                  <a:srgbClr val="2D1749"/>
                </a:solidFill>
                <a:effectLst/>
                <a:latin typeface="Kabel Bk BT"/>
              </a:rPr>
              <a:t>Embark on an adventure-filled journey tailor-made for families. Engage in a range of exciting and enriching activities designed for all ages. Dive into the Perth treasure trail, delight in themed events, and join in the fun of family-centric attractions. </a:t>
            </a:r>
            <a:endParaRPr lang="en-GB" sz="2000" dirty="0">
              <a:solidFill>
                <a:srgbClr val="2D1749"/>
              </a:solidFill>
              <a:effectLst/>
              <a:latin typeface="Kabel Bk BT"/>
            </a:endParaRPr>
          </a:p>
        </p:txBody>
      </p:sp>
      <p:cxnSp>
        <p:nvCxnSpPr>
          <p:cNvPr id="25" name="Straight Connector 24">
            <a:extLst>
              <a:ext uri="{FF2B5EF4-FFF2-40B4-BE49-F238E27FC236}">
                <a16:creationId xmlns:a16="http://schemas.microsoft.com/office/drawing/2014/main" id="{C01D3C29-EA3D-D6BE-DA60-700E24EF1D1A}"/>
              </a:ext>
            </a:extLst>
          </p:cNvPr>
          <p:cNvCxnSpPr>
            <a:cxnSpLocks/>
          </p:cNvCxnSpPr>
          <p:nvPr/>
        </p:nvCxnSpPr>
        <p:spPr>
          <a:xfrm>
            <a:off x="5842000" y="2631040"/>
            <a:ext cx="0" cy="4876800"/>
          </a:xfrm>
          <a:prstGeom prst="line">
            <a:avLst/>
          </a:prstGeom>
          <a:ln>
            <a:solidFill>
              <a:srgbClr val="C743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81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9BCB53-24CD-C81C-4535-A5D8D9A269A8}"/>
              </a:ext>
            </a:extLst>
          </p:cNvPr>
          <p:cNvGrpSpPr/>
          <p:nvPr/>
        </p:nvGrpSpPr>
        <p:grpSpPr>
          <a:xfrm>
            <a:off x="1478986" y="3100222"/>
            <a:ext cx="3973763" cy="3857956"/>
            <a:chOff x="1182436" y="4084322"/>
            <a:chExt cx="3973763" cy="3857956"/>
          </a:xfrm>
        </p:grpSpPr>
        <p:sp>
          <p:nvSpPr>
            <p:cNvPr id="8" name="object 5">
              <a:extLst>
                <a:ext uri="{FF2B5EF4-FFF2-40B4-BE49-F238E27FC236}">
                  <a16:creationId xmlns:a16="http://schemas.microsoft.com/office/drawing/2014/main" id="{44C93B79-8CAB-7378-DB8B-42267BA657AC}"/>
                </a:ext>
              </a:extLst>
            </p:cNvPr>
            <p:cNvSpPr txBox="1"/>
            <p:nvPr/>
          </p:nvSpPr>
          <p:spPr>
            <a:xfrm>
              <a:off x="1208505" y="408432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2D1749"/>
                  </a:solidFill>
                  <a:latin typeface="Tahoma"/>
                  <a:cs typeface="Tahoma"/>
                </a:rPr>
                <a:t>Dry</a:t>
              </a:r>
              <a:r>
                <a:rPr sz="1800" b="1" spc="-114" dirty="0">
                  <a:solidFill>
                    <a:srgbClr val="2D1749"/>
                  </a:solidFill>
                  <a:latin typeface="Tahoma"/>
                  <a:cs typeface="Tahoma"/>
                </a:rPr>
                <a:t> </a:t>
              </a:r>
              <a:r>
                <a:rPr sz="1800" b="1" spc="70" dirty="0">
                  <a:solidFill>
                    <a:srgbClr val="2D1749"/>
                  </a:solidFill>
                  <a:latin typeface="Tahoma"/>
                  <a:cs typeface="Tahoma"/>
                </a:rPr>
                <a:t>January</a:t>
              </a:r>
              <a:endParaRPr sz="1800" dirty="0">
                <a:solidFill>
                  <a:srgbClr val="2D1749"/>
                </a:solidFill>
                <a:latin typeface="Tahoma"/>
                <a:cs typeface="Tahoma"/>
              </a:endParaRPr>
            </a:p>
          </p:txBody>
        </p:sp>
        <p:sp>
          <p:nvSpPr>
            <p:cNvPr id="9" name="object 6">
              <a:extLst>
                <a:ext uri="{FF2B5EF4-FFF2-40B4-BE49-F238E27FC236}">
                  <a16:creationId xmlns:a16="http://schemas.microsoft.com/office/drawing/2014/main" id="{5AD33167-D7BD-084A-144C-F448E3D99730}"/>
                </a:ext>
              </a:extLst>
            </p:cNvPr>
            <p:cNvSpPr txBox="1"/>
            <p:nvPr/>
          </p:nvSpPr>
          <p:spPr>
            <a:xfrm>
              <a:off x="1235242" y="4486445"/>
              <a:ext cx="1356895" cy="289823"/>
            </a:xfrm>
            <a:prstGeom prst="rect">
              <a:avLst/>
            </a:prstGeom>
          </p:spPr>
          <p:txBody>
            <a:bodyPr vert="horz" wrap="square" lIns="0" tIns="12700" rIns="0" bIns="0" rtlCol="0">
              <a:spAutoFit/>
            </a:bodyPr>
            <a:lstStyle/>
            <a:p>
              <a:pPr marL="12700">
                <a:lnSpc>
                  <a:spcPct val="100000"/>
                </a:lnSpc>
                <a:spcBef>
                  <a:spcPts val="100"/>
                </a:spcBef>
              </a:pPr>
              <a:r>
                <a:rPr sz="1800" b="1" spc="65" dirty="0">
                  <a:solidFill>
                    <a:srgbClr val="2D1749"/>
                  </a:solidFill>
                  <a:latin typeface="Tahoma"/>
                  <a:cs typeface="Tahoma"/>
                </a:rPr>
                <a:t>Veganuary</a:t>
              </a:r>
              <a:endParaRPr sz="1800" dirty="0">
                <a:solidFill>
                  <a:srgbClr val="2D1749"/>
                </a:solidFill>
                <a:latin typeface="Tahoma"/>
                <a:cs typeface="Tahoma"/>
              </a:endParaRPr>
            </a:p>
          </p:txBody>
        </p:sp>
        <p:sp>
          <p:nvSpPr>
            <p:cNvPr id="10" name="object 7">
              <a:extLst>
                <a:ext uri="{FF2B5EF4-FFF2-40B4-BE49-F238E27FC236}">
                  <a16:creationId xmlns:a16="http://schemas.microsoft.com/office/drawing/2014/main" id="{24717B9E-48A5-3EAA-1B5C-1DC48696BB28}"/>
                </a:ext>
              </a:extLst>
            </p:cNvPr>
            <p:cNvSpPr txBox="1"/>
            <p:nvPr/>
          </p:nvSpPr>
          <p:spPr>
            <a:xfrm>
              <a:off x="1193800" y="5680082"/>
              <a:ext cx="1737895"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2D1749"/>
                  </a:solidFill>
                  <a:latin typeface="Tahoma"/>
                  <a:cs typeface="Tahoma"/>
                </a:rPr>
                <a:t>Easter</a:t>
              </a:r>
              <a:r>
                <a:rPr sz="1800" b="1" spc="-80" dirty="0">
                  <a:solidFill>
                    <a:srgbClr val="2D1749"/>
                  </a:solidFill>
                  <a:latin typeface="Tahoma"/>
                  <a:cs typeface="Tahoma"/>
                </a:rPr>
                <a:t> </a:t>
              </a:r>
              <a:r>
                <a:rPr sz="1800" b="1" spc="45" dirty="0">
                  <a:solidFill>
                    <a:srgbClr val="2D1749"/>
                  </a:solidFill>
                  <a:latin typeface="Tahoma"/>
                  <a:cs typeface="Tahoma"/>
                </a:rPr>
                <a:t>Sunday</a:t>
              </a:r>
              <a:endParaRPr sz="1800" dirty="0">
                <a:solidFill>
                  <a:srgbClr val="2D1749"/>
                </a:solidFill>
                <a:latin typeface="Tahoma"/>
                <a:cs typeface="Tahoma"/>
              </a:endParaRPr>
            </a:p>
          </p:txBody>
        </p:sp>
        <p:sp>
          <p:nvSpPr>
            <p:cNvPr id="12" name="object 9">
              <a:extLst>
                <a:ext uri="{FF2B5EF4-FFF2-40B4-BE49-F238E27FC236}">
                  <a16:creationId xmlns:a16="http://schemas.microsoft.com/office/drawing/2014/main" id="{BB25A856-CE85-BFCD-1432-4C5D9E01E2F0}"/>
                </a:ext>
              </a:extLst>
            </p:cNvPr>
            <p:cNvSpPr txBox="1"/>
            <p:nvPr/>
          </p:nvSpPr>
          <p:spPr>
            <a:xfrm>
              <a:off x="1182436" y="6869607"/>
              <a:ext cx="2343047"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20" dirty="0">
                  <a:solidFill>
                    <a:srgbClr val="2D1749"/>
                  </a:solidFill>
                  <a:latin typeface="Tahoma"/>
                  <a:cs typeface="Tahoma"/>
                </a:rPr>
                <a:t> </a:t>
              </a:r>
              <a:r>
                <a:rPr sz="1800" b="1" dirty="0">
                  <a:solidFill>
                    <a:srgbClr val="2D1749"/>
                  </a:solidFill>
                  <a:latin typeface="Tahoma"/>
                  <a:cs typeface="Tahoma"/>
                </a:rPr>
                <a:t>Tourism</a:t>
              </a:r>
              <a:r>
                <a:rPr sz="1800" b="1" spc="135"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3" name="object 10">
              <a:extLst>
                <a:ext uri="{FF2B5EF4-FFF2-40B4-BE49-F238E27FC236}">
                  <a16:creationId xmlns:a16="http://schemas.microsoft.com/office/drawing/2014/main" id="{38416491-8A12-5582-02F2-F4338AA484AB}"/>
                </a:ext>
              </a:extLst>
            </p:cNvPr>
            <p:cNvSpPr txBox="1"/>
            <p:nvPr/>
          </p:nvSpPr>
          <p:spPr>
            <a:xfrm>
              <a:off x="1209842" y="4885842"/>
              <a:ext cx="1888958"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D1749"/>
                  </a:solidFill>
                  <a:latin typeface="Tahoma"/>
                  <a:cs typeface="Tahoma"/>
                </a:rPr>
                <a:t>Valentines</a:t>
              </a:r>
              <a:r>
                <a:rPr sz="1800" b="1" spc="34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5" name="object 12">
              <a:extLst>
                <a:ext uri="{FF2B5EF4-FFF2-40B4-BE49-F238E27FC236}">
                  <a16:creationId xmlns:a16="http://schemas.microsoft.com/office/drawing/2014/main" id="{1F5E5E05-E4EA-3B6F-624D-A15E03113413}"/>
                </a:ext>
              </a:extLst>
            </p:cNvPr>
            <p:cNvSpPr txBox="1"/>
            <p:nvPr/>
          </p:nvSpPr>
          <p:spPr>
            <a:xfrm>
              <a:off x="1182436" y="6086759"/>
              <a:ext cx="3895662"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Mental</a:t>
              </a:r>
              <a:r>
                <a:rPr sz="1800" b="1" spc="120" dirty="0">
                  <a:solidFill>
                    <a:srgbClr val="2D1749"/>
                  </a:solidFill>
                  <a:latin typeface="Tahoma"/>
                  <a:cs typeface="Tahoma"/>
                </a:rPr>
                <a:t> </a:t>
              </a:r>
              <a:r>
                <a:rPr sz="1800" b="1" dirty="0">
                  <a:solidFill>
                    <a:srgbClr val="2D1749"/>
                  </a:solidFill>
                  <a:latin typeface="Tahoma"/>
                  <a:cs typeface="Tahoma"/>
                </a:rPr>
                <a:t>Health</a:t>
              </a:r>
              <a:r>
                <a:rPr sz="1800" b="1" spc="110" dirty="0">
                  <a:solidFill>
                    <a:srgbClr val="2D1749"/>
                  </a:solidFill>
                  <a:latin typeface="Tahoma"/>
                  <a:cs typeface="Tahoma"/>
                </a:rPr>
                <a:t> </a:t>
              </a:r>
              <a:r>
                <a:rPr sz="1800" b="1" dirty="0">
                  <a:solidFill>
                    <a:srgbClr val="2D1749"/>
                  </a:solidFill>
                  <a:latin typeface="Tahoma"/>
                  <a:cs typeface="Tahoma"/>
                </a:rPr>
                <a:t>Awareness</a:t>
              </a:r>
              <a:r>
                <a:rPr sz="1800" b="1" spc="75" dirty="0">
                  <a:solidFill>
                    <a:srgbClr val="2D1749"/>
                  </a:solidFill>
                  <a:latin typeface="Tahoma"/>
                  <a:cs typeface="Tahoma"/>
                </a:rPr>
                <a:t> </a:t>
              </a:r>
              <a:r>
                <a:rPr sz="1800" b="1" spc="-20" dirty="0">
                  <a:solidFill>
                    <a:srgbClr val="2D1749"/>
                  </a:solidFill>
                  <a:latin typeface="Tahoma"/>
                  <a:cs typeface="Tahoma"/>
                </a:rPr>
                <a:t>Week</a:t>
              </a:r>
              <a:endParaRPr sz="1800" dirty="0">
                <a:solidFill>
                  <a:srgbClr val="2D1749"/>
                </a:solidFill>
                <a:latin typeface="Tahoma"/>
                <a:cs typeface="Tahoma"/>
              </a:endParaRPr>
            </a:p>
          </p:txBody>
        </p:sp>
        <p:sp>
          <p:nvSpPr>
            <p:cNvPr id="16" name="object 13">
              <a:extLst>
                <a:ext uri="{FF2B5EF4-FFF2-40B4-BE49-F238E27FC236}">
                  <a16:creationId xmlns:a16="http://schemas.microsoft.com/office/drawing/2014/main" id="{DAC344E8-DC0C-B5EE-BCD7-BBC6B96D98DE}"/>
                </a:ext>
              </a:extLst>
            </p:cNvPr>
            <p:cNvSpPr txBox="1"/>
            <p:nvPr/>
          </p:nvSpPr>
          <p:spPr>
            <a:xfrm>
              <a:off x="1182436" y="7261031"/>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World</a:t>
              </a:r>
              <a:r>
                <a:rPr sz="1800" b="1" spc="-45" dirty="0">
                  <a:solidFill>
                    <a:srgbClr val="2D1749"/>
                  </a:solidFill>
                  <a:latin typeface="Tahoma"/>
                  <a:cs typeface="Tahoma"/>
                </a:rPr>
                <a:t> </a:t>
              </a:r>
              <a:r>
                <a:rPr sz="1800" b="1" dirty="0">
                  <a:solidFill>
                    <a:srgbClr val="2D1749"/>
                  </a:solidFill>
                  <a:latin typeface="Tahoma"/>
                  <a:cs typeface="Tahoma"/>
                </a:rPr>
                <a:t>Mental</a:t>
              </a:r>
              <a:r>
                <a:rPr sz="1800" b="1" spc="20" dirty="0">
                  <a:solidFill>
                    <a:srgbClr val="2D1749"/>
                  </a:solidFill>
                  <a:latin typeface="Tahoma"/>
                  <a:cs typeface="Tahoma"/>
                </a:rPr>
                <a:t> </a:t>
              </a:r>
              <a:r>
                <a:rPr sz="1800" b="1" dirty="0">
                  <a:solidFill>
                    <a:srgbClr val="2D1749"/>
                  </a:solidFill>
                  <a:latin typeface="Tahoma"/>
                  <a:cs typeface="Tahoma"/>
                </a:rPr>
                <a:t>Health</a:t>
              </a:r>
              <a:r>
                <a:rPr sz="1800" b="1" spc="50" dirty="0">
                  <a:solidFill>
                    <a:srgbClr val="2D1749"/>
                  </a:solidFill>
                  <a:latin typeface="Tahoma"/>
                  <a:cs typeface="Tahoma"/>
                </a:rPr>
                <a:t> </a:t>
              </a:r>
              <a:r>
                <a:rPr sz="1800" b="1" spc="-25" dirty="0">
                  <a:solidFill>
                    <a:srgbClr val="2D1749"/>
                  </a:solidFill>
                  <a:latin typeface="Tahoma"/>
                  <a:cs typeface="Tahoma"/>
                </a:rPr>
                <a:t>Day</a:t>
              </a:r>
              <a:endParaRPr sz="1800" dirty="0">
                <a:solidFill>
                  <a:srgbClr val="2D1749"/>
                </a:solidFill>
                <a:latin typeface="Tahoma"/>
                <a:cs typeface="Tahoma"/>
              </a:endParaRPr>
            </a:p>
          </p:txBody>
        </p:sp>
        <p:sp>
          <p:nvSpPr>
            <p:cNvPr id="17" name="object 14">
              <a:extLst>
                <a:ext uri="{FF2B5EF4-FFF2-40B4-BE49-F238E27FC236}">
                  <a16:creationId xmlns:a16="http://schemas.microsoft.com/office/drawing/2014/main" id="{25582D1E-AD62-E839-2C1F-94F7B0F158DC}"/>
                </a:ext>
              </a:extLst>
            </p:cNvPr>
            <p:cNvSpPr txBox="1"/>
            <p:nvPr/>
          </p:nvSpPr>
          <p:spPr>
            <a:xfrm>
              <a:off x="1193799" y="5285239"/>
              <a:ext cx="3962400" cy="289823"/>
            </a:xfrm>
            <a:prstGeom prst="rect">
              <a:avLst/>
            </a:prstGeom>
          </p:spPr>
          <p:txBody>
            <a:bodyPr vert="horz" wrap="square" lIns="0" tIns="12700" rIns="0" bIns="0" rtlCol="0">
              <a:spAutoFit/>
            </a:bodyPr>
            <a:lstStyle/>
            <a:p>
              <a:pPr marL="12700">
                <a:lnSpc>
                  <a:spcPct val="100000"/>
                </a:lnSpc>
                <a:spcBef>
                  <a:spcPts val="100"/>
                </a:spcBef>
              </a:pPr>
              <a:r>
                <a:rPr lang="en-GB" sz="1800" b="1" dirty="0">
                  <a:solidFill>
                    <a:srgbClr val="C7436B"/>
                  </a:solidFill>
                  <a:latin typeface="Tahoma"/>
                  <a:cs typeface="Tahoma"/>
                </a:rPr>
                <a:t>Perth Museum Opening Weekend</a:t>
              </a:r>
              <a:endParaRPr sz="1800" b="1" dirty="0">
                <a:solidFill>
                  <a:srgbClr val="C7436B"/>
                </a:solidFill>
                <a:latin typeface="Tahoma"/>
                <a:cs typeface="Tahoma"/>
              </a:endParaRPr>
            </a:p>
          </p:txBody>
        </p:sp>
        <p:sp>
          <p:nvSpPr>
            <p:cNvPr id="19" name="object 16">
              <a:extLst>
                <a:ext uri="{FF2B5EF4-FFF2-40B4-BE49-F238E27FC236}">
                  <a16:creationId xmlns:a16="http://schemas.microsoft.com/office/drawing/2014/main" id="{0E3C5714-CAAB-F1AA-88E4-5240DB8AB550}"/>
                </a:ext>
              </a:extLst>
            </p:cNvPr>
            <p:cNvSpPr txBox="1"/>
            <p:nvPr/>
          </p:nvSpPr>
          <p:spPr>
            <a:xfrm>
              <a:off x="1182436" y="6478183"/>
              <a:ext cx="3460645" cy="289823"/>
            </a:xfrm>
            <a:prstGeom prst="rect">
              <a:avLst/>
            </a:prstGeom>
          </p:spPr>
          <p:txBody>
            <a:bodyPr vert="horz" wrap="square" lIns="0" tIns="12700" rIns="0" bIns="0" rtlCol="0">
              <a:spAutoFit/>
            </a:bodyPr>
            <a:lstStyle/>
            <a:p>
              <a:pPr>
                <a:lnSpc>
                  <a:spcPct val="100000"/>
                </a:lnSpc>
                <a:spcBef>
                  <a:spcPts val="100"/>
                </a:spcBef>
              </a:pPr>
              <a:r>
                <a:rPr sz="1800" b="1" spc="45" dirty="0">
                  <a:solidFill>
                    <a:srgbClr val="2D1749"/>
                  </a:solidFill>
                  <a:latin typeface="Tahoma"/>
                  <a:cs typeface="Tahoma"/>
                </a:rPr>
                <a:t>Accessibility</a:t>
              </a:r>
              <a:r>
                <a:rPr sz="1800" b="1" spc="15" dirty="0">
                  <a:solidFill>
                    <a:srgbClr val="2D1749"/>
                  </a:solidFill>
                  <a:latin typeface="Tahoma"/>
                  <a:cs typeface="Tahoma"/>
                </a:rPr>
                <a:t> </a:t>
              </a:r>
              <a:r>
                <a:rPr sz="1800" b="1" dirty="0">
                  <a:solidFill>
                    <a:srgbClr val="2D1749"/>
                  </a:solidFill>
                  <a:latin typeface="Tahoma"/>
                  <a:cs typeface="Tahoma"/>
                </a:rPr>
                <a:t>Awareness</a:t>
              </a:r>
              <a:r>
                <a:rPr sz="1800" b="1" spc="190" dirty="0">
                  <a:solidFill>
                    <a:srgbClr val="2D1749"/>
                  </a:solidFill>
                  <a:latin typeface="Tahoma"/>
                  <a:cs typeface="Tahoma"/>
                </a:rPr>
                <a:t> </a:t>
              </a:r>
              <a:r>
                <a:rPr sz="1800" b="1" spc="-25" dirty="0">
                  <a:solidFill>
                    <a:srgbClr val="2D1749"/>
                  </a:solidFill>
                  <a:latin typeface="Tahoma"/>
                  <a:cs typeface="Tahoma"/>
                </a:rPr>
                <a:t>Da</a:t>
              </a:r>
              <a:r>
                <a:rPr lang="en-GB" sz="1800" b="1" spc="-25" dirty="0">
                  <a:solidFill>
                    <a:srgbClr val="2D1749"/>
                  </a:solidFill>
                  <a:latin typeface="Tahoma"/>
                  <a:cs typeface="Tahoma"/>
                </a:rPr>
                <a:t>y</a:t>
              </a:r>
              <a:endParaRPr sz="1800" dirty="0">
                <a:solidFill>
                  <a:srgbClr val="2D1749"/>
                </a:solidFill>
                <a:latin typeface="Tahoma"/>
                <a:cs typeface="Tahoma"/>
              </a:endParaRPr>
            </a:p>
          </p:txBody>
        </p:sp>
        <p:sp>
          <p:nvSpPr>
            <p:cNvPr id="20" name="object 17">
              <a:extLst>
                <a:ext uri="{FF2B5EF4-FFF2-40B4-BE49-F238E27FC236}">
                  <a16:creationId xmlns:a16="http://schemas.microsoft.com/office/drawing/2014/main" id="{54DD8202-ACE7-9887-CC47-E75D61D404BA}"/>
                </a:ext>
              </a:extLst>
            </p:cNvPr>
            <p:cNvSpPr txBox="1"/>
            <p:nvPr/>
          </p:nvSpPr>
          <p:spPr>
            <a:xfrm>
              <a:off x="1208505" y="7652455"/>
              <a:ext cx="3147664" cy="289823"/>
            </a:xfrm>
            <a:prstGeom prst="rect">
              <a:avLst/>
            </a:prstGeom>
          </p:spPr>
          <p:txBody>
            <a:bodyPr vert="horz" wrap="square" lIns="0" tIns="12700" rIns="0" bIns="0" rtlCol="0">
              <a:spAutoFit/>
            </a:bodyPr>
            <a:lstStyle/>
            <a:p>
              <a:pPr>
                <a:lnSpc>
                  <a:spcPct val="100000"/>
                </a:lnSpc>
                <a:spcBef>
                  <a:spcPts val="100"/>
                </a:spcBef>
              </a:pPr>
              <a:r>
                <a:rPr sz="1800" b="1" dirty="0">
                  <a:solidFill>
                    <a:srgbClr val="2D1749"/>
                  </a:solidFill>
                  <a:latin typeface="Tahoma"/>
                  <a:cs typeface="Tahoma"/>
                </a:rPr>
                <a:t>Small</a:t>
              </a:r>
              <a:r>
                <a:rPr sz="1800" b="1" spc="105" dirty="0">
                  <a:solidFill>
                    <a:srgbClr val="2D1749"/>
                  </a:solidFill>
                  <a:latin typeface="Tahoma"/>
                  <a:cs typeface="Tahoma"/>
                </a:rPr>
                <a:t> </a:t>
              </a:r>
              <a:r>
                <a:rPr sz="1800" b="1" dirty="0">
                  <a:solidFill>
                    <a:srgbClr val="2D1749"/>
                  </a:solidFill>
                  <a:latin typeface="Tahoma"/>
                  <a:cs typeface="Tahoma"/>
                </a:rPr>
                <a:t>Business</a:t>
              </a:r>
              <a:r>
                <a:rPr sz="1800" b="1" spc="105" dirty="0">
                  <a:solidFill>
                    <a:srgbClr val="2D1749"/>
                  </a:solidFill>
                  <a:latin typeface="Tahoma"/>
                  <a:cs typeface="Tahoma"/>
                </a:rPr>
                <a:t> </a:t>
              </a:r>
              <a:r>
                <a:rPr sz="1800" b="1" spc="-10" dirty="0">
                  <a:solidFill>
                    <a:srgbClr val="2D1749"/>
                  </a:solidFill>
                  <a:latin typeface="Tahoma"/>
                  <a:cs typeface="Tahoma"/>
                </a:rPr>
                <a:t>Saturday</a:t>
              </a:r>
              <a:endParaRPr sz="1800" dirty="0">
                <a:solidFill>
                  <a:srgbClr val="2D1749"/>
                </a:solidFill>
                <a:latin typeface="Tahoma"/>
                <a:cs typeface="Tahoma"/>
              </a:endParaRPr>
            </a:p>
          </p:txBody>
        </p:sp>
      </p:grpSp>
      <p:sp>
        <p:nvSpPr>
          <p:cNvPr id="21" name="object 4">
            <a:extLst>
              <a:ext uri="{FF2B5EF4-FFF2-40B4-BE49-F238E27FC236}">
                <a16:creationId xmlns:a16="http://schemas.microsoft.com/office/drawing/2014/main" id="{D0D852A6-B3E6-566E-1999-F97851C931E6}"/>
              </a:ext>
            </a:extLst>
          </p:cNvPr>
          <p:cNvSpPr txBox="1">
            <a:spLocks noGrp="1"/>
          </p:cNvSpPr>
          <p:nvPr>
            <p:ph type="title"/>
          </p:nvPr>
        </p:nvSpPr>
        <p:spPr>
          <a:xfrm>
            <a:off x="1193799" y="388827"/>
            <a:ext cx="13563601" cy="1009251"/>
          </a:xfrm>
          <a:prstGeom prst="rect">
            <a:avLst/>
          </a:prstGeom>
        </p:spPr>
        <p:txBody>
          <a:bodyPr vert="horz" wrap="square" lIns="0" tIns="237490" rIns="0" bIns="0" rtlCol="0">
            <a:spAutoFit/>
          </a:bodyPr>
          <a:lstStyle/>
          <a:p>
            <a:pPr marL="12700">
              <a:lnSpc>
                <a:spcPct val="100000"/>
              </a:lnSpc>
              <a:spcBef>
                <a:spcPts val="1870"/>
              </a:spcBef>
              <a:tabLst>
                <a:tab pos="875030" algn="l"/>
                <a:tab pos="3281045" algn="l"/>
                <a:tab pos="6202045" algn="l"/>
              </a:tabLst>
            </a:pPr>
            <a:r>
              <a:rPr lang="en-GB" dirty="0"/>
              <a:t>Four Media |Campaign Ideation July to September</a:t>
            </a:r>
            <a:endParaRPr dirty="0"/>
          </a:p>
        </p:txBody>
      </p:sp>
      <p:sp>
        <p:nvSpPr>
          <p:cNvPr id="23" name="TextBox 22">
            <a:extLst>
              <a:ext uri="{FF2B5EF4-FFF2-40B4-BE49-F238E27FC236}">
                <a16:creationId xmlns:a16="http://schemas.microsoft.com/office/drawing/2014/main" id="{B86AB67D-3F5F-8473-CB23-70FD08EB0F47}"/>
              </a:ext>
            </a:extLst>
          </p:cNvPr>
          <p:cNvSpPr txBox="1"/>
          <p:nvPr/>
        </p:nvSpPr>
        <p:spPr>
          <a:xfrm>
            <a:off x="6390336" y="1600200"/>
            <a:ext cx="8409173" cy="7171194"/>
          </a:xfrm>
          <a:prstGeom prst="rect">
            <a:avLst/>
          </a:prstGeom>
          <a:noFill/>
        </p:spPr>
        <p:txBody>
          <a:bodyPr wrap="square" rtlCol="0">
            <a:spAutoFit/>
          </a:bodyPr>
          <a:lstStyle/>
          <a:p>
            <a:r>
              <a:rPr lang="en-GB" sz="2000" b="0" i="0" dirty="0">
                <a:solidFill>
                  <a:srgbClr val="2D1749"/>
                </a:solidFill>
                <a:effectLst/>
                <a:latin typeface="Kabel Bk BT"/>
              </a:rPr>
              <a:t>Embrace the Summer season as Perth welcomes you to a Summer Holiday haven. From the picturesque River Tay offering riverside walks to the lush parks providing a serene escape, indulge in a summer filled with outdoor adventures. </a:t>
            </a:r>
          </a:p>
          <a:p>
            <a:endParaRPr lang="en-GB" sz="2000" dirty="0">
              <a:solidFill>
                <a:srgbClr val="2D1749"/>
              </a:solidFill>
              <a:latin typeface="Kabel Bk BT"/>
            </a:endParaRPr>
          </a:p>
          <a:p>
            <a:r>
              <a:rPr lang="en-GB" sz="2000" b="0" i="0" dirty="0">
                <a:solidFill>
                  <a:srgbClr val="2D1749"/>
                </a:solidFill>
                <a:effectLst/>
                <a:latin typeface="Kabel Bk BT"/>
              </a:rPr>
              <a:t>Engage in water sports, explore historic landmarks, or simply relax amidst stunning natural beauty. Let Perth be your idyllic destination for a (hopefully) sun-soaked summer holiday filled with exploration and relaxation.</a:t>
            </a:r>
            <a:endParaRPr lang="en-GB" sz="2000" dirty="0">
              <a:solidFill>
                <a:srgbClr val="2D1749"/>
              </a:solidFill>
              <a:effectLst/>
              <a:latin typeface="Kabel Bk BT"/>
            </a:endParaRPr>
          </a:p>
          <a:p>
            <a:endParaRPr lang="en-GB" sz="2000" b="0" i="0" dirty="0">
              <a:solidFill>
                <a:srgbClr val="2D1749"/>
              </a:solidFill>
              <a:effectLst/>
              <a:latin typeface="Kabel Bk BT"/>
            </a:endParaRPr>
          </a:p>
          <a:p>
            <a:r>
              <a:rPr lang="en-GB" sz="2000" b="0" i="0" dirty="0">
                <a:solidFill>
                  <a:srgbClr val="2D1749"/>
                </a:solidFill>
                <a:effectLst/>
                <a:latin typeface="Kabel Bk BT"/>
              </a:rPr>
              <a:t>Experience the Vibrancy of Perth's Summer Events! Immerse yourself in a kaleidoscope of cultural celebrations, music festivals, and art exhibitions that enliven the city during the Summer months. From traditional Highland games celebrating Scottish heritage to music and arts festivals that showcase local talent, Perth's event calendar is packed with excitement. </a:t>
            </a:r>
            <a:endParaRPr lang="en-GB" sz="2000" dirty="0">
              <a:solidFill>
                <a:srgbClr val="2D1749"/>
              </a:solidFill>
              <a:effectLst/>
              <a:latin typeface="Kabel Bk BT"/>
            </a:endParaRPr>
          </a:p>
          <a:p>
            <a:endParaRPr lang="en-GB" sz="2000" b="0" i="0" dirty="0">
              <a:solidFill>
                <a:srgbClr val="2D1749"/>
              </a:solidFill>
              <a:effectLst/>
              <a:latin typeface="Kabel Bk BT"/>
            </a:endParaRPr>
          </a:p>
          <a:p>
            <a:r>
              <a:rPr lang="en-GB" sz="2000" b="0" i="0" dirty="0">
                <a:solidFill>
                  <a:srgbClr val="2D1749"/>
                </a:solidFill>
                <a:effectLst/>
                <a:latin typeface="Kabel Bk BT"/>
              </a:rPr>
              <a:t>Uncover the Charms of Perth's Tourism Attractions! Embark on a journey through Perth's rich history and natural wonders. Explore iconic landmarks such as Scone Palace, delve into the city's past at The Black Watch Castle and Museum, or marvel at the beauty of the Perth Concert Hall. </a:t>
            </a:r>
          </a:p>
          <a:p>
            <a:endParaRPr lang="en-GB" sz="2000" dirty="0">
              <a:solidFill>
                <a:srgbClr val="2D1749"/>
              </a:solidFill>
              <a:latin typeface="Kabel Bk BT"/>
            </a:endParaRPr>
          </a:p>
          <a:p>
            <a:r>
              <a:rPr lang="en-GB" sz="2000" b="0" i="0" dirty="0">
                <a:solidFill>
                  <a:srgbClr val="2D1749"/>
                </a:solidFill>
                <a:effectLst/>
                <a:latin typeface="Kabel Bk BT"/>
              </a:rPr>
              <a:t>Discover the enchanting beauty of Perthshire's countryside with its rolling hills, tranquil lochs, and scenic trails. Every attraction is a testament to Perth's unique heritage and natural splendour, inviting visitors to immerse themselves in its timeless allure.</a:t>
            </a:r>
            <a:endParaRPr lang="en-GB" sz="2000" dirty="0">
              <a:solidFill>
                <a:srgbClr val="2D1749"/>
              </a:solidFill>
              <a:effectLst/>
              <a:latin typeface="Kabel Bk BT"/>
            </a:endParaRPr>
          </a:p>
        </p:txBody>
      </p:sp>
      <p:cxnSp>
        <p:nvCxnSpPr>
          <p:cNvPr id="25" name="Straight Connector 24">
            <a:extLst>
              <a:ext uri="{FF2B5EF4-FFF2-40B4-BE49-F238E27FC236}">
                <a16:creationId xmlns:a16="http://schemas.microsoft.com/office/drawing/2014/main" id="{C01D3C29-EA3D-D6BE-DA60-700E24EF1D1A}"/>
              </a:ext>
            </a:extLst>
          </p:cNvPr>
          <p:cNvCxnSpPr>
            <a:cxnSpLocks/>
          </p:cNvCxnSpPr>
          <p:nvPr/>
        </p:nvCxnSpPr>
        <p:spPr>
          <a:xfrm>
            <a:off x="5918200" y="1600200"/>
            <a:ext cx="0" cy="6858000"/>
          </a:xfrm>
          <a:prstGeom prst="line">
            <a:avLst/>
          </a:prstGeom>
          <a:ln>
            <a:solidFill>
              <a:srgbClr val="C743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12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1753</Words>
  <Application>Microsoft Office PowerPoint</Application>
  <PresentationFormat>Custom</PresentationFormat>
  <Paragraphs>190</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ITCKabelStd-Demi</vt:lpstr>
      <vt:lpstr>InterRegular</vt:lpstr>
      <vt:lpstr>KabelLTStd-Book</vt:lpstr>
      <vt:lpstr>KabelLTStd-Heavy</vt:lpstr>
      <vt:lpstr>Tahoma</vt:lpstr>
      <vt:lpstr>YAE5fPSY9qM 0</vt:lpstr>
      <vt:lpstr>KabelC Book</vt:lpstr>
      <vt:lpstr>Kabel Bk BT</vt:lpstr>
      <vt:lpstr>Office Theme</vt:lpstr>
      <vt:lpstr>PERTH CITY &amp; TOWNS</vt:lpstr>
      <vt:lpstr>Our Channels</vt:lpstr>
      <vt:lpstr>Ongoing Business Opportunities</vt:lpstr>
      <vt:lpstr>Marketing Month To Month</vt:lpstr>
      <vt:lpstr>Brand &amp; Website Refresh 2023</vt:lpstr>
      <vt:lpstr>Be Inspired Perthshire Blogs</vt:lpstr>
      <vt:lpstr>Four Media | Creative Content Planning</vt:lpstr>
      <vt:lpstr>Four Media |Campaign Ideation April to June</vt:lpstr>
      <vt:lpstr>Four Media |Campaign Ideation July to September</vt:lpstr>
      <vt:lpstr>Four Media |Campaign Ideation October to December</vt:lpstr>
      <vt:lpstr>Perth Museum | Opening March 2024</vt:lpstr>
      <vt:lpstr>Perth City &amp; Towns B2B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PERTH CITY &amp; TOWNS</dc:title>
  <dc:creator>Nicki</dc:creator>
  <cp:lastModifiedBy>Emily Queen</cp:lastModifiedBy>
  <cp:revision>11</cp:revision>
  <dcterms:created xsi:type="dcterms:W3CDTF">2022-05-03T07:10:36Z</dcterms:created>
  <dcterms:modified xsi:type="dcterms:W3CDTF">2024-01-29T15:54:31Z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Adobe InDesign 17.0 (Macintosh)</vt:lpwstr>
  </property>
  <property fmtid="{D5CDD505-2E9C-101B-9397-08002B2CF9AE}" pid="4" name="LastSaved">
    <vt:filetime>2022-05-03T00:00:00Z</vt:filetime>
  </property>
</Properties>
</file>