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1623B-D341-482F-9973-51A52959B8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2FE776C-D928-0AA3-D54D-B653DC6C64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53F77E3-7A6F-326D-0BEE-3EB0FEBFB97D}"/>
              </a:ext>
            </a:extLst>
          </p:cNvPr>
          <p:cNvSpPr>
            <a:spLocks noGrp="1"/>
          </p:cNvSpPr>
          <p:nvPr>
            <p:ph type="dt" sz="half" idx="10"/>
          </p:nvPr>
        </p:nvSpPr>
        <p:spPr/>
        <p:txBody>
          <a:bodyPr/>
          <a:lstStyle/>
          <a:p>
            <a:fld id="{74885B0A-FFDF-45F3-98AF-F462D81CBE26}" type="datetimeFigureOut">
              <a:rPr lang="en-GB" smtClean="0"/>
              <a:t>07/09/2022</a:t>
            </a:fld>
            <a:endParaRPr lang="en-GB"/>
          </a:p>
        </p:txBody>
      </p:sp>
      <p:sp>
        <p:nvSpPr>
          <p:cNvPr id="5" name="Footer Placeholder 4">
            <a:extLst>
              <a:ext uri="{FF2B5EF4-FFF2-40B4-BE49-F238E27FC236}">
                <a16:creationId xmlns:a16="http://schemas.microsoft.com/office/drawing/2014/main" id="{338DE4DC-5EB7-E24C-D65A-937AD89ADA3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73A0208-5DAD-703A-6DB4-224AEB1C4B7B}"/>
              </a:ext>
            </a:extLst>
          </p:cNvPr>
          <p:cNvSpPr>
            <a:spLocks noGrp="1"/>
          </p:cNvSpPr>
          <p:nvPr>
            <p:ph type="sldNum" sz="quarter" idx="12"/>
          </p:nvPr>
        </p:nvSpPr>
        <p:spPr/>
        <p:txBody>
          <a:bodyPr/>
          <a:lstStyle/>
          <a:p>
            <a:fld id="{249583EE-3A7F-4C5A-9FBC-C88A85D220B0}" type="slidenum">
              <a:rPr lang="en-GB" smtClean="0"/>
              <a:t>‹#›</a:t>
            </a:fld>
            <a:endParaRPr lang="en-GB"/>
          </a:p>
        </p:txBody>
      </p:sp>
    </p:spTree>
    <p:extLst>
      <p:ext uri="{BB962C8B-B14F-4D97-AF65-F5344CB8AC3E}">
        <p14:creationId xmlns:p14="http://schemas.microsoft.com/office/powerpoint/2010/main" val="424945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A2285-E928-AA81-E347-586F78283CF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5E5466A-652C-0B24-E23F-C22B3116803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1D8DDD3-1E1E-219F-9FCD-0468CCBBA63B}"/>
              </a:ext>
            </a:extLst>
          </p:cNvPr>
          <p:cNvSpPr>
            <a:spLocks noGrp="1"/>
          </p:cNvSpPr>
          <p:nvPr>
            <p:ph type="dt" sz="half" idx="10"/>
          </p:nvPr>
        </p:nvSpPr>
        <p:spPr/>
        <p:txBody>
          <a:bodyPr/>
          <a:lstStyle/>
          <a:p>
            <a:fld id="{74885B0A-FFDF-45F3-98AF-F462D81CBE26}" type="datetimeFigureOut">
              <a:rPr lang="en-GB" smtClean="0"/>
              <a:t>07/09/2022</a:t>
            </a:fld>
            <a:endParaRPr lang="en-GB"/>
          </a:p>
        </p:txBody>
      </p:sp>
      <p:sp>
        <p:nvSpPr>
          <p:cNvPr id="5" name="Footer Placeholder 4">
            <a:extLst>
              <a:ext uri="{FF2B5EF4-FFF2-40B4-BE49-F238E27FC236}">
                <a16:creationId xmlns:a16="http://schemas.microsoft.com/office/drawing/2014/main" id="{17DA007D-D5DA-669A-B9FE-5EFE763C58A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AD74F7A-6938-04E7-D0E9-2B4A65D838B6}"/>
              </a:ext>
            </a:extLst>
          </p:cNvPr>
          <p:cNvSpPr>
            <a:spLocks noGrp="1"/>
          </p:cNvSpPr>
          <p:nvPr>
            <p:ph type="sldNum" sz="quarter" idx="12"/>
          </p:nvPr>
        </p:nvSpPr>
        <p:spPr/>
        <p:txBody>
          <a:bodyPr/>
          <a:lstStyle/>
          <a:p>
            <a:fld id="{249583EE-3A7F-4C5A-9FBC-C88A85D220B0}" type="slidenum">
              <a:rPr lang="en-GB" smtClean="0"/>
              <a:t>‹#›</a:t>
            </a:fld>
            <a:endParaRPr lang="en-GB"/>
          </a:p>
        </p:txBody>
      </p:sp>
    </p:spTree>
    <p:extLst>
      <p:ext uri="{BB962C8B-B14F-4D97-AF65-F5344CB8AC3E}">
        <p14:creationId xmlns:p14="http://schemas.microsoft.com/office/powerpoint/2010/main" val="2737559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43A07D-9219-3DBA-EB54-F51D6A0637B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F805B47-077E-F803-EAD3-A842C3761D1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E57CE21-828E-B76F-1588-8BF2D325CF9A}"/>
              </a:ext>
            </a:extLst>
          </p:cNvPr>
          <p:cNvSpPr>
            <a:spLocks noGrp="1"/>
          </p:cNvSpPr>
          <p:nvPr>
            <p:ph type="dt" sz="half" idx="10"/>
          </p:nvPr>
        </p:nvSpPr>
        <p:spPr/>
        <p:txBody>
          <a:bodyPr/>
          <a:lstStyle/>
          <a:p>
            <a:fld id="{74885B0A-FFDF-45F3-98AF-F462D81CBE26}" type="datetimeFigureOut">
              <a:rPr lang="en-GB" smtClean="0"/>
              <a:t>07/09/2022</a:t>
            </a:fld>
            <a:endParaRPr lang="en-GB"/>
          </a:p>
        </p:txBody>
      </p:sp>
      <p:sp>
        <p:nvSpPr>
          <p:cNvPr id="5" name="Footer Placeholder 4">
            <a:extLst>
              <a:ext uri="{FF2B5EF4-FFF2-40B4-BE49-F238E27FC236}">
                <a16:creationId xmlns:a16="http://schemas.microsoft.com/office/drawing/2014/main" id="{CA5F6FC2-697B-60AB-BE06-6ED895A6A8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680151-3228-3DEC-E55C-E0D9E8C4A5DA}"/>
              </a:ext>
            </a:extLst>
          </p:cNvPr>
          <p:cNvSpPr>
            <a:spLocks noGrp="1"/>
          </p:cNvSpPr>
          <p:nvPr>
            <p:ph type="sldNum" sz="quarter" idx="12"/>
          </p:nvPr>
        </p:nvSpPr>
        <p:spPr/>
        <p:txBody>
          <a:bodyPr/>
          <a:lstStyle/>
          <a:p>
            <a:fld id="{249583EE-3A7F-4C5A-9FBC-C88A85D220B0}" type="slidenum">
              <a:rPr lang="en-GB" smtClean="0"/>
              <a:t>‹#›</a:t>
            </a:fld>
            <a:endParaRPr lang="en-GB"/>
          </a:p>
        </p:txBody>
      </p:sp>
    </p:spTree>
    <p:extLst>
      <p:ext uri="{BB962C8B-B14F-4D97-AF65-F5344CB8AC3E}">
        <p14:creationId xmlns:p14="http://schemas.microsoft.com/office/powerpoint/2010/main" val="680086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A9AC3-5F73-BB19-1ACB-A0E2AA6BB72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AEE3025-8B48-4FD9-B826-E029E259FEF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F9E682-18B2-3A6D-9793-32070DEDAC9C}"/>
              </a:ext>
            </a:extLst>
          </p:cNvPr>
          <p:cNvSpPr>
            <a:spLocks noGrp="1"/>
          </p:cNvSpPr>
          <p:nvPr>
            <p:ph type="dt" sz="half" idx="10"/>
          </p:nvPr>
        </p:nvSpPr>
        <p:spPr/>
        <p:txBody>
          <a:bodyPr/>
          <a:lstStyle/>
          <a:p>
            <a:fld id="{74885B0A-FFDF-45F3-98AF-F462D81CBE26}" type="datetimeFigureOut">
              <a:rPr lang="en-GB" smtClean="0"/>
              <a:t>07/09/2022</a:t>
            </a:fld>
            <a:endParaRPr lang="en-GB"/>
          </a:p>
        </p:txBody>
      </p:sp>
      <p:sp>
        <p:nvSpPr>
          <p:cNvPr id="5" name="Footer Placeholder 4">
            <a:extLst>
              <a:ext uri="{FF2B5EF4-FFF2-40B4-BE49-F238E27FC236}">
                <a16:creationId xmlns:a16="http://schemas.microsoft.com/office/drawing/2014/main" id="{544F706D-76DD-3FE9-4BDD-1856DC033C7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FC1BC1-33CE-B38D-538D-3C33CD38431C}"/>
              </a:ext>
            </a:extLst>
          </p:cNvPr>
          <p:cNvSpPr>
            <a:spLocks noGrp="1"/>
          </p:cNvSpPr>
          <p:nvPr>
            <p:ph type="sldNum" sz="quarter" idx="12"/>
          </p:nvPr>
        </p:nvSpPr>
        <p:spPr/>
        <p:txBody>
          <a:bodyPr/>
          <a:lstStyle/>
          <a:p>
            <a:fld id="{249583EE-3A7F-4C5A-9FBC-C88A85D220B0}" type="slidenum">
              <a:rPr lang="en-GB" smtClean="0"/>
              <a:t>‹#›</a:t>
            </a:fld>
            <a:endParaRPr lang="en-GB"/>
          </a:p>
        </p:txBody>
      </p:sp>
    </p:spTree>
    <p:extLst>
      <p:ext uri="{BB962C8B-B14F-4D97-AF65-F5344CB8AC3E}">
        <p14:creationId xmlns:p14="http://schemas.microsoft.com/office/powerpoint/2010/main" val="34077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77652-103A-450E-14FE-31A303D8C54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EDAE3ED-94BA-D11F-AB11-F9BFEB76AC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618117C-1B92-B70B-311F-6ECB8B2DCDD6}"/>
              </a:ext>
            </a:extLst>
          </p:cNvPr>
          <p:cNvSpPr>
            <a:spLocks noGrp="1"/>
          </p:cNvSpPr>
          <p:nvPr>
            <p:ph type="dt" sz="half" idx="10"/>
          </p:nvPr>
        </p:nvSpPr>
        <p:spPr/>
        <p:txBody>
          <a:bodyPr/>
          <a:lstStyle/>
          <a:p>
            <a:fld id="{74885B0A-FFDF-45F3-98AF-F462D81CBE26}" type="datetimeFigureOut">
              <a:rPr lang="en-GB" smtClean="0"/>
              <a:t>07/09/2022</a:t>
            </a:fld>
            <a:endParaRPr lang="en-GB"/>
          </a:p>
        </p:txBody>
      </p:sp>
      <p:sp>
        <p:nvSpPr>
          <p:cNvPr id="5" name="Footer Placeholder 4">
            <a:extLst>
              <a:ext uri="{FF2B5EF4-FFF2-40B4-BE49-F238E27FC236}">
                <a16:creationId xmlns:a16="http://schemas.microsoft.com/office/drawing/2014/main" id="{B3587C48-AEAA-0BFD-2056-BC774F9B98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363DA7E-BE3F-1325-6FBB-41A38184132D}"/>
              </a:ext>
            </a:extLst>
          </p:cNvPr>
          <p:cNvSpPr>
            <a:spLocks noGrp="1"/>
          </p:cNvSpPr>
          <p:nvPr>
            <p:ph type="sldNum" sz="quarter" idx="12"/>
          </p:nvPr>
        </p:nvSpPr>
        <p:spPr/>
        <p:txBody>
          <a:bodyPr/>
          <a:lstStyle/>
          <a:p>
            <a:fld id="{249583EE-3A7F-4C5A-9FBC-C88A85D220B0}" type="slidenum">
              <a:rPr lang="en-GB" smtClean="0"/>
              <a:t>‹#›</a:t>
            </a:fld>
            <a:endParaRPr lang="en-GB"/>
          </a:p>
        </p:txBody>
      </p:sp>
    </p:spTree>
    <p:extLst>
      <p:ext uri="{BB962C8B-B14F-4D97-AF65-F5344CB8AC3E}">
        <p14:creationId xmlns:p14="http://schemas.microsoft.com/office/powerpoint/2010/main" val="2866917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A5DA8-71A5-77EB-6744-22FF557506F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FA3E08C-C795-068B-844E-903487FC9B0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71B5685-2739-7BD6-007A-633568CC7D7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8601993-017C-671B-B6FE-B25481D39FD0}"/>
              </a:ext>
            </a:extLst>
          </p:cNvPr>
          <p:cNvSpPr>
            <a:spLocks noGrp="1"/>
          </p:cNvSpPr>
          <p:nvPr>
            <p:ph type="dt" sz="half" idx="10"/>
          </p:nvPr>
        </p:nvSpPr>
        <p:spPr/>
        <p:txBody>
          <a:bodyPr/>
          <a:lstStyle/>
          <a:p>
            <a:fld id="{74885B0A-FFDF-45F3-98AF-F462D81CBE26}" type="datetimeFigureOut">
              <a:rPr lang="en-GB" smtClean="0"/>
              <a:t>07/09/2022</a:t>
            </a:fld>
            <a:endParaRPr lang="en-GB"/>
          </a:p>
        </p:txBody>
      </p:sp>
      <p:sp>
        <p:nvSpPr>
          <p:cNvPr id="6" name="Footer Placeholder 5">
            <a:extLst>
              <a:ext uri="{FF2B5EF4-FFF2-40B4-BE49-F238E27FC236}">
                <a16:creationId xmlns:a16="http://schemas.microsoft.com/office/drawing/2014/main" id="{26C71CB4-F4F9-63A2-A289-8BBBB903DD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3BB0B9F-8D37-D2C7-549D-8B204B7DDC7F}"/>
              </a:ext>
            </a:extLst>
          </p:cNvPr>
          <p:cNvSpPr>
            <a:spLocks noGrp="1"/>
          </p:cNvSpPr>
          <p:nvPr>
            <p:ph type="sldNum" sz="quarter" idx="12"/>
          </p:nvPr>
        </p:nvSpPr>
        <p:spPr/>
        <p:txBody>
          <a:bodyPr/>
          <a:lstStyle/>
          <a:p>
            <a:fld id="{249583EE-3A7F-4C5A-9FBC-C88A85D220B0}" type="slidenum">
              <a:rPr lang="en-GB" smtClean="0"/>
              <a:t>‹#›</a:t>
            </a:fld>
            <a:endParaRPr lang="en-GB"/>
          </a:p>
        </p:txBody>
      </p:sp>
    </p:spTree>
    <p:extLst>
      <p:ext uri="{BB962C8B-B14F-4D97-AF65-F5344CB8AC3E}">
        <p14:creationId xmlns:p14="http://schemas.microsoft.com/office/powerpoint/2010/main" val="3188233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960EB-428F-DD90-CC72-439B3AB2D4E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AFAAEA5-EA99-FF60-60C6-94C7918A82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D543B2-9A04-C562-5E9C-D611E12E1D1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AFD51C4-6D95-9046-76EA-E9243B2797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3B4F7D-9922-0D1E-B15A-164FAEACC24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F2866C0-B147-DC23-CC5F-27F24F14C179}"/>
              </a:ext>
            </a:extLst>
          </p:cNvPr>
          <p:cNvSpPr>
            <a:spLocks noGrp="1"/>
          </p:cNvSpPr>
          <p:nvPr>
            <p:ph type="dt" sz="half" idx="10"/>
          </p:nvPr>
        </p:nvSpPr>
        <p:spPr/>
        <p:txBody>
          <a:bodyPr/>
          <a:lstStyle/>
          <a:p>
            <a:fld id="{74885B0A-FFDF-45F3-98AF-F462D81CBE26}" type="datetimeFigureOut">
              <a:rPr lang="en-GB" smtClean="0"/>
              <a:t>07/09/2022</a:t>
            </a:fld>
            <a:endParaRPr lang="en-GB"/>
          </a:p>
        </p:txBody>
      </p:sp>
      <p:sp>
        <p:nvSpPr>
          <p:cNvPr id="8" name="Footer Placeholder 7">
            <a:extLst>
              <a:ext uri="{FF2B5EF4-FFF2-40B4-BE49-F238E27FC236}">
                <a16:creationId xmlns:a16="http://schemas.microsoft.com/office/drawing/2014/main" id="{DF537C5A-CED2-2158-2A43-266EABB12BC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EB794F4-2A56-EFFD-7424-03285A7AB1A4}"/>
              </a:ext>
            </a:extLst>
          </p:cNvPr>
          <p:cNvSpPr>
            <a:spLocks noGrp="1"/>
          </p:cNvSpPr>
          <p:nvPr>
            <p:ph type="sldNum" sz="quarter" idx="12"/>
          </p:nvPr>
        </p:nvSpPr>
        <p:spPr/>
        <p:txBody>
          <a:bodyPr/>
          <a:lstStyle/>
          <a:p>
            <a:fld id="{249583EE-3A7F-4C5A-9FBC-C88A85D220B0}" type="slidenum">
              <a:rPr lang="en-GB" smtClean="0"/>
              <a:t>‹#›</a:t>
            </a:fld>
            <a:endParaRPr lang="en-GB"/>
          </a:p>
        </p:txBody>
      </p:sp>
    </p:spTree>
    <p:extLst>
      <p:ext uri="{BB962C8B-B14F-4D97-AF65-F5344CB8AC3E}">
        <p14:creationId xmlns:p14="http://schemas.microsoft.com/office/powerpoint/2010/main" val="3467273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02EF5-20CF-0793-D7C7-D05508FEA0B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AA48B4C-5235-2173-758D-29FC8853776E}"/>
              </a:ext>
            </a:extLst>
          </p:cNvPr>
          <p:cNvSpPr>
            <a:spLocks noGrp="1"/>
          </p:cNvSpPr>
          <p:nvPr>
            <p:ph type="dt" sz="half" idx="10"/>
          </p:nvPr>
        </p:nvSpPr>
        <p:spPr/>
        <p:txBody>
          <a:bodyPr/>
          <a:lstStyle/>
          <a:p>
            <a:fld id="{74885B0A-FFDF-45F3-98AF-F462D81CBE26}" type="datetimeFigureOut">
              <a:rPr lang="en-GB" smtClean="0"/>
              <a:t>07/09/2022</a:t>
            </a:fld>
            <a:endParaRPr lang="en-GB"/>
          </a:p>
        </p:txBody>
      </p:sp>
      <p:sp>
        <p:nvSpPr>
          <p:cNvPr id="4" name="Footer Placeholder 3">
            <a:extLst>
              <a:ext uri="{FF2B5EF4-FFF2-40B4-BE49-F238E27FC236}">
                <a16:creationId xmlns:a16="http://schemas.microsoft.com/office/drawing/2014/main" id="{38C0EF66-A427-B2E3-CF05-5F5CF79FD02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A2D5EFB-D8E4-11C6-DA3B-EED04F2EFD12}"/>
              </a:ext>
            </a:extLst>
          </p:cNvPr>
          <p:cNvSpPr>
            <a:spLocks noGrp="1"/>
          </p:cNvSpPr>
          <p:nvPr>
            <p:ph type="sldNum" sz="quarter" idx="12"/>
          </p:nvPr>
        </p:nvSpPr>
        <p:spPr/>
        <p:txBody>
          <a:bodyPr/>
          <a:lstStyle/>
          <a:p>
            <a:fld id="{249583EE-3A7F-4C5A-9FBC-C88A85D220B0}" type="slidenum">
              <a:rPr lang="en-GB" smtClean="0"/>
              <a:t>‹#›</a:t>
            </a:fld>
            <a:endParaRPr lang="en-GB"/>
          </a:p>
        </p:txBody>
      </p:sp>
    </p:spTree>
    <p:extLst>
      <p:ext uri="{BB962C8B-B14F-4D97-AF65-F5344CB8AC3E}">
        <p14:creationId xmlns:p14="http://schemas.microsoft.com/office/powerpoint/2010/main" val="311351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D5B721-AD3B-603D-2AF7-E4A8C1239D67}"/>
              </a:ext>
            </a:extLst>
          </p:cNvPr>
          <p:cNvSpPr>
            <a:spLocks noGrp="1"/>
          </p:cNvSpPr>
          <p:nvPr>
            <p:ph type="dt" sz="half" idx="10"/>
          </p:nvPr>
        </p:nvSpPr>
        <p:spPr/>
        <p:txBody>
          <a:bodyPr/>
          <a:lstStyle/>
          <a:p>
            <a:fld id="{74885B0A-FFDF-45F3-98AF-F462D81CBE26}" type="datetimeFigureOut">
              <a:rPr lang="en-GB" smtClean="0"/>
              <a:t>07/09/2022</a:t>
            </a:fld>
            <a:endParaRPr lang="en-GB"/>
          </a:p>
        </p:txBody>
      </p:sp>
      <p:sp>
        <p:nvSpPr>
          <p:cNvPr id="3" name="Footer Placeholder 2">
            <a:extLst>
              <a:ext uri="{FF2B5EF4-FFF2-40B4-BE49-F238E27FC236}">
                <a16:creationId xmlns:a16="http://schemas.microsoft.com/office/drawing/2014/main" id="{FFE618CC-F594-EFBA-7418-655456B6174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09D0C01-6DA3-A7C7-7AC5-94C67781C534}"/>
              </a:ext>
            </a:extLst>
          </p:cNvPr>
          <p:cNvSpPr>
            <a:spLocks noGrp="1"/>
          </p:cNvSpPr>
          <p:nvPr>
            <p:ph type="sldNum" sz="quarter" idx="12"/>
          </p:nvPr>
        </p:nvSpPr>
        <p:spPr/>
        <p:txBody>
          <a:bodyPr/>
          <a:lstStyle/>
          <a:p>
            <a:fld id="{249583EE-3A7F-4C5A-9FBC-C88A85D220B0}" type="slidenum">
              <a:rPr lang="en-GB" smtClean="0"/>
              <a:t>‹#›</a:t>
            </a:fld>
            <a:endParaRPr lang="en-GB"/>
          </a:p>
        </p:txBody>
      </p:sp>
    </p:spTree>
    <p:extLst>
      <p:ext uri="{BB962C8B-B14F-4D97-AF65-F5344CB8AC3E}">
        <p14:creationId xmlns:p14="http://schemas.microsoft.com/office/powerpoint/2010/main" val="2555465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07B7D-66D4-10E6-21AD-D89AF703B8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B39EFBA-D4EC-F571-38F5-12C8B52A54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99CA393-81F9-5CEC-6F51-6BF4459A7E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EC6BD6-11EC-03E1-7F54-AB5DFCAAD214}"/>
              </a:ext>
            </a:extLst>
          </p:cNvPr>
          <p:cNvSpPr>
            <a:spLocks noGrp="1"/>
          </p:cNvSpPr>
          <p:nvPr>
            <p:ph type="dt" sz="half" idx="10"/>
          </p:nvPr>
        </p:nvSpPr>
        <p:spPr/>
        <p:txBody>
          <a:bodyPr/>
          <a:lstStyle/>
          <a:p>
            <a:fld id="{74885B0A-FFDF-45F3-98AF-F462D81CBE26}" type="datetimeFigureOut">
              <a:rPr lang="en-GB" smtClean="0"/>
              <a:t>07/09/2022</a:t>
            </a:fld>
            <a:endParaRPr lang="en-GB"/>
          </a:p>
        </p:txBody>
      </p:sp>
      <p:sp>
        <p:nvSpPr>
          <p:cNvPr id="6" name="Footer Placeholder 5">
            <a:extLst>
              <a:ext uri="{FF2B5EF4-FFF2-40B4-BE49-F238E27FC236}">
                <a16:creationId xmlns:a16="http://schemas.microsoft.com/office/drawing/2014/main" id="{7AED8205-19CC-73AB-3757-B5AA5937A88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03AFBBD-9E49-BE71-E6D1-1D6AAB131605}"/>
              </a:ext>
            </a:extLst>
          </p:cNvPr>
          <p:cNvSpPr>
            <a:spLocks noGrp="1"/>
          </p:cNvSpPr>
          <p:nvPr>
            <p:ph type="sldNum" sz="quarter" idx="12"/>
          </p:nvPr>
        </p:nvSpPr>
        <p:spPr/>
        <p:txBody>
          <a:bodyPr/>
          <a:lstStyle/>
          <a:p>
            <a:fld id="{249583EE-3A7F-4C5A-9FBC-C88A85D220B0}" type="slidenum">
              <a:rPr lang="en-GB" smtClean="0"/>
              <a:t>‹#›</a:t>
            </a:fld>
            <a:endParaRPr lang="en-GB"/>
          </a:p>
        </p:txBody>
      </p:sp>
    </p:spTree>
    <p:extLst>
      <p:ext uri="{BB962C8B-B14F-4D97-AF65-F5344CB8AC3E}">
        <p14:creationId xmlns:p14="http://schemas.microsoft.com/office/powerpoint/2010/main" val="3020693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82442-6031-C2A3-2E5D-7054C51226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4623BCB-F820-D181-6C52-55AD99EC0E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33DB7CD-560E-92AD-96C0-3ED2D63E36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A28FAA-C18E-1154-AA5D-6730517055CD}"/>
              </a:ext>
            </a:extLst>
          </p:cNvPr>
          <p:cNvSpPr>
            <a:spLocks noGrp="1"/>
          </p:cNvSpPr>
          <p:nvPr>
            <p:ph type="dt" sz="half" idx="10"/>
          </p:nvPr>
        </p:nvSpPr>
        <p:spPr/>
        <p:txBody>
          <a:bodyPr/>
          <a:lstStyle/>
          <a:p>
            <a:fld id="{74885B0A-FFDF-45F3-98AF-F462D81CBE26}" type="datetimeFigureOut">
              <a:rPr lang="en-GB" smtClean="0"/>
              <a:t>07/09/2022</a:t>
            </a:fld>
            <a:endParaRPr lang="en-GB"/>
          </a:p>
        </p:txBody>
      </p:sp>
      <p:sp>
        <p:nvSpPr>
          <p:cNvPr id="6" name="Footer Placeholder 5">
            <a:extLst>
              <a:ext uri="{FF2B5EF4-FFF2-40B4-BE49-F238E27FC236}">
                <a16:creationId xmlns:a16="http://schemas.microsoft.com/office/drawing/2014/main" id="{171BADFA-3D64-57CD-E517-E2D6254B8CB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B40B76-8ACB-6725-1DD8-BABA5885A238}"/>
              </a:ext>
            </a:extLst>
          </p:cNvPr>
          <p:cNvSpPr>
            <a:spLocks noGrp="1"/>
          </p:cNvSpPr>
          <p:nvPr>
            <p:ph type="sldNum" sz="quarter" idx="12"/>
          </p:nvPr>
        </p:nvSpPr>
        <p:spPr/>
        <p:txBody>
          <a:bodyPr/>
          <a:lstStyle/>
          <a:p>
            <a:fld id="{249583EE-3A7F-4C5A-9FBC-C88A85D220B0}" type="slidenum">
              <a:rPr lang="en-GB" smtClean="0"/>
              <a:t>‹#›</a:t>
            </a:fld>
            <a:endParaRPr lang="en-GB"/>
          </a:p>
        </p:txBody>
      </p:sp>
    </p:spTree>
    <p:extLst>
      <p:ext uri="{BB962C8B-B14F-4D97-AF65-F5344CB8AC3E}">
        <p14:creationId xmlns:p14="http://schemas.microsoft.com/office/powerpoint/2010/main" val="1770836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A9ED4E-5C52-460B-48CC-8696503481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08F0E40-9032-07DF-6815-5D2B9072DE2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C4F019E-6075-028D-30EA-C56E2F5433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885B0A-FFDF-45F3-98AF-F462D81CBE26}" type="datetimeFigureOut">
              <a:rPr lang="en-GB" smtClean="0"/>
              <a:t>07/09/2022</a:t>
            </a:fld>
            <a:endParaRPr lang="en-GB"/>
          </a:p>
        </p:txBody>
      </p:sp>
      <p:sp>
        <p:nvSpPr>
          <p:cNvPr id="5" name="Footer Placeholder 4">
            <a:extLst>
              <a:ext uri="{FF2B5EF4-FFF2-40B4-BE49-F238E27FC236}">
                <a16:creationId xmlns:a16="http://schemas.microsoft.com/office/drawing/2014/main" id="{4A986B75-DD75-D3BD-9C9D-86B2C04AAD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7B89285-E1AC-43FF-D417-D8F4B8BF383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9583EE-3A7F-4C5A-9FBC-C88A85D220B0}" type="slidenum">
              <a:rPr lang="en-GB" smtClean="0"/>
              <a:t>‹#›</a:t>
            </a:fld>
            <a:endParaRPr lang="en-GB"/>
          </a:p>
        </p:txBody>
      </p:sp>
    </p:spTree>
    <p:extLst>
      <p:ext uri="{BB962C8B-B14F-4D97-AF65-F5344CB8AC3E}">
        <p14:creationId xmlns:p14="http://schemas.microsoft.com/office/powerpoint/2010/main" val="3887404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pkc.gov.uk/article/22511/Short-term-lets-licensing-scheme" TargetMode="External"/><Relationship Id="rId2" Type="http://schemas.openxmlformats.org/officeDocument/2006/relationships/hyperlink" Target="https://www.hse.gov.uk/legionnaires/legionella-landlords-responsibilities.htm" TargetMode="Externa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pkc.gov.uk/article/22511/Short-term-lets-licensing-scheme" TargetMode="External"/><Relationship Id="rId2" Type="http://schemas.openxmlformats.org/officeDocument/2006/relationships/hyperlink" Target="mailto:STL@PKC.GOV.UK"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A92BC41-5AE1-432E-87C7-12BF9E03D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01415" y="476778"/>
            <a:ext cx="7212450" cy="5920653"/>
          </a:xfrm>
          <a:prstGeom prst="rect">
            <a:avLst/>
          </a:prstGeom>
          <a:solidFill>
            <a:srgbClr val="314A5D">
              <a:alpha val="95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0FDEFE8-10CB-C761-E972-BCBF52D63734}"/>
              </a:ext>
            </a:extLst>
          </p:cNvPr>
          <p:cNvSpPr>
            <a:spLocks noGrp="1"/>
          </p:cNvSpPr>
          <p:nvPr>
            <p:ph type="ctrTitle"/>
          </p:nvPr>
        </p:nvSpPr>
        <p:spPr>
          <a:xfrm>
            <a:off x="5141495" y="1179095"/>
            <a:ext cx="5956353" cy="3404488"/>
          </a:xfrm>
        </p:spPr>
        <p:txBody>
          <a:bodyPr>
            <a:normAutofit/>
          </a:bodyPr>
          <a:lstStyle/>
          <a:p>
            <a:pPr algn="l"/>
            <a:br>
              <a:rPr lang="en-GB" sz="3000" dirty="0">
                <a:solidFill>
                  <a:srgbClr val="FFFFFF"/>
                </a:solidFill>
              </a:rPr>
            </a:br>
            <a:br>
              <a:rPr lang="en-GB" sz="3000" dirty="0">
                <a:solidFill>
                  <a:srgbClr val="FFFFFF"/>
                </a:solidFill>
              </a:rPr>
            </a:br>
            <a:r>
              <a:rPr lang="en-GB" sz="3000" dirty="0">
                <a:solidFill>
                  <a:srgbClr val="FFFFFF"/>
                </a:solidFill>
              </a:rPr>
              <a:t>Short-term lets licensing</a:t>
            </a:r>
            <a:br>
              <a:rPr lang="en-GB" sz="3000" dirty="0">
                <a:solidFill>
                  <a:srgbClr val="FFFFFF"/>
                </a:solidFill>
              </a:rPr>
            </a:br>
            <a:r>
              <a:rPr lang="en-GB" sz="3000" b="1" kern="1800" dirty="0">
                <a:solidFill>
                  <a:srgbClr val="FFFFFF"/>
                </a:solidFill>
                <a:effectLst/>
                <a:latin typeface="Arial" panose="020B0604020202020204" pitchFamily="34" charset="0"/>
                <a:ea typeface="Times New Roman" panose="02020603050405020304" pitchFamily="18" charset="0"/>
              </a:rPr>
              <a:t>The Civic Government (Scotland) Act 1982 (Licensing of Short-term Lets) Order 2022</a:t>
            </a:r>
            <a:br>
              <a:rPr lang="en-GB" sz="3000" dirty="0">
                <a:solidFill>
                  <a:srgbClr val="FFFFFF"/>
                </a:solidFill>
                <a:effectLst/>
                <a:latin typeface="Times New Roman" panose="02020603050405020304" pitchFamily="18" charset="0"/>
                <a:ea typeface="Times New Roman" panose="02020603050405020304" pitchFamily="18" charset="0"/>
              </a:rPr>
            </a:br>
            <a:endParaRPr lang="en-GB" sz="3000" dirty="0">
              <a:solidFill>
                <a:srgbClr val="FFFFFF"/>
              </a:solidFill>
            </a:endParaRPr>
          </a:p>
        </p:txBody>
      </p:sp>
      <p:sp>
        <p:nvSpPr>
          <p:cNvPr id="3" name="Subtitle 2">
            <a:extLst>
              <a:ext uri="{FF2B5EF4-FFF2-40B4-BE49-F238E27FC236}">
                <a16:creationId xmlns:a16="http://schemas.microsoft.com/office/drawing/2014/main" id="{31B5EDAC-8BE8-D99C-99E8-D374FF6C5530}"/>
              </a:ext>
            </a:extLst>
          </p:cNvPr>
          <p:cNvSpPr>
            <a:spLocks noGrp="1"/>
          </p:cNvSpPr>
          <p:nvPr>
            <p:ph type="subTitle" idx="1"/>
          </p:nvPr>
        </p:nvSpPr>
        <p:spPr>
          <a:xfrm>
            <a:off x="5141495" y="4866870"/>
            <a:ext cx="5956353" cy="1247274"/>
          </a:xfrm>
        </p:spPr>
        <p:txBody>
          <a:bodyPr>
            <a:normAutofit/>
          </a:bodyPr>
          <a:lstStyle/>
          <a:p>
            <a:pPr algn="l"/>
            <a:endParaRPr lang="en-GB" dirty="0">
              <a:solidFill>
                <a:srgbClr val="FFFFFF"/>
              </a:solidFill>
            </a:endParaRPr>
          </a:p>
          <a:p>
            <a:pPr algn="l"/>
            <a:endParaRPr lang="en-GB" dirty="0">
              <a:solidFill>
                <a:srgbClr val="FFFFFF"/>
              </a:solidFill>
            </a:endParaRPr>
          </a:p>
        </p:txBody>
      </p:sp>
      <p:cxnSp>
        <p:nvCxnSpPr>
          <p:cNvPr id="16" name="Straight Connector 15">
            <a:extLst>
              <a:ext uri="{FF2B5EF4-FFF2-40B4-BE49-F238E27FC236}">
                <a16:creationId xmlns:a16="http://schemas.microsoft.com/office/drawing/2014/main" id="{DC0E1208-0B30-4396-AE7C-AEBFFAEE66D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87478" y="4713662"/>
            <a:ext cx="3657600" cy="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pic>
        <p:nvPicPr>
          <p:cNvPr id="4" name="Picture 3" descr="Logo&#10;&#10;Description automatically generated">
            <a:extLst>
              <a:ext uri="{FF2B5EF4-FFF2-40B4-BE49-F238E27FC236}">
                <a16:creationId xmlns:a16="http://schemas.microsoft.com/office/drawing/2014/main" id="{2B82ADBD-679E-D17D-98AE-3C654946D56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991" r="2994" b="2"/>
          <a:stretch/>
        </p:blipFill>
        <p:spPr bwMode="auto">
          <a:xfrm>
            <a:off x="475488" y="476777"/>
            <a:ext cx="3864383" cy="5920653"/>
          </a:xfrm>
          <a:prstGeom prst="rect">
            <a:avLst/>
          </a:prstGeom>
          <a:noFill/>
        </p:spPr>
      </p:pic>
    </p:spTree>
    <p:extLst>
      <p:ext uri="{BB962C8B-B14F-4D97-AF65-F5344CB8AC3E}">
        <p14:creationId xmlns:p14="http://schemas.microsoft.com/office/powerpoint/2010/main" val="3220250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3C31E-EB8F-00DF-300C-DB03FA661090}"/>
              </a:ext>
            </a:extLst>
          </p:cNvPr>
          <p:cNvSpPr>
            <a:spLocks noGrp="1"/>
          </p:cNvSpPr>
          <p:nvPr>
            <p:ph type="title"/>
          </p:nvPr>
        </p:nvSpPr>
        <p:spPr>
          <a:xfrm>
            <a:off x="4965430" y="629268"/>
            <a:ext cx="6586491" cy="1286160"/>
          </a:xfrm>
        </p:spPr>
        <p:txBody>
          <a:bodyPr anchor="b">
            <a:normAutofit/>
          </a:bodyPr>
          <a:lstStyle/>
          <a:p>
            <a:r>
              <a:rPr lang="en-GB" sz="5400" b="1" dirty="0"/>
              <a:t>Timescales for Applying </a:t>
            </a:r>
          </a:p>
        </p:txBody>
      </p:sp>
      <p:sp>
        <p:nvSpPr>
          <p:cNvPr id="3" name="Content Placeholder 2">
            <a:extLst>
              <a:ext uri="{FF2B5EF4-FFF2-40B4-BE49-F238E27FC236}">
                <a16:creationId xmlns:a16="http://schemas.microsoft.com/office/drawing/2014/main" id="{217AFCAC-80D2-2891-5C63-D136D75577A1}"/>
              </a:ext>
            </a:extLst>
          </p:cNvPr>
          <p:cNvSpPr>
            <a:spLocks noGrp="1"/>
          </p:cNvSpPr>
          <p:nvPr>
            <p:ph idx="1"/>
          </p:nvPr>
        </p:nvSpPr>
        <p:spPr>
          <a:xfrm>
            <a:off x="4965431" y="2115118"/>
            <a:ext cx="6586489" cy="4108702"/>
          </a:xfrm>
        </p:spPr>
        <p:txBody>
          <a:bodyPr>
            <a:noAutofit/>
          </a:bodyPr>
          <a:lstStyle/>
          <a:p>
            <a:r>
              <a:rPr lang="en-GB" sz="3600" b="1" dirty="0">
                <a:latin typeface="Arial" panose="020B0604020202020204" pitchFamily="34" charset="0"/>
                <a:cs typeface="Arial" panose="020B0604020202020204" pitchFamily="34" charset="0"/>
              </a:rPr>
              <a:t>Existing hosts or operators</a:t>
            </a:r>
          </a:p>
          <a:p>
            <a:pPr marL="457200" lvl="1" indent="0">
              <a:buNone/>
            </a:pPr>
            <a:r>
              <a:rPr lang="en-GB" sz="3600" b="1" dirty="0">
                <a:latin typeface="Arial" panose="020B0604020202020204" pitchFamily="34" charset="0"/>
                <a:cs typeface="Arial" panose="020B0604020202020204" pitchFamily="34" charset="0"/>
              </a:rPr>
              <a:t>DEADLINE – 1 APRIL 2023</a:t>
            </a:r>
          </a:p>
          <a:p>
            <a:pPr marL="457200" lvl="1" indent="0">
              <a:buNone/>
            </a:pPr>
            <a:r>
              <a:rPr lang="en-GB" sz="2800" b="1" dirty="0">
                <a:latin typeface="Arial" panose="020B0604020202020204" pitchFamily="34" charset="0"/>
                <a:cs typeface="Arial" panose="020B0604020202020204" pitchFamily="34" charset="0"/>
              </a:rPr>
              <a:t>You can continue to operate whilst your application is being decided</a:t>
            </a:r>
          </a:p>
          <a:p>
            <a:r>
              <a:rPr lang="en-GB" sz="3200" b="1" dirty="0">
                <a:latin typeface="Arial" panose="020B0604020202020204" pitchFamily="34" charset="0"/>
                <a:cs typeface="Arial" panose="020B0604020202020204" pitchFamily="34" charset="0"/>
              </a:rPr>
              <a:t>New Hosts</a:t>
            </a:r>
          </a:p>
          <a:p>
            <a:pPr marL="457200" lvl="1" indent="0">
              <a:buNone/>
            </a:pPr>
            <a:r>
              <a:rPr lang="en-GB" sz="2800" b="1" dirty="0">
                <a:latin typeface="Arial" panose="020B0604020202020204" pitchFamily="34" charset="0"/>
                <a:cs typeface="Arial" panose="020B0604020202020204" pitchFamily="34" charset="0"/>
              </a:rPr>
              <a:t>From 1 October 2022 you must have a licence to operate </a:t>
            </a:r>
          </a:p>
          <a:p>
            <a:pPr marL="457200" lvl="1" indent="0">
              <a:buNone/>
            </a:pPr>
            <a:r>
              <a:rPr lang="en-GB" sz="2800" b="1" dirty="0">
                <a:latin typeface="Arial" panose="020B0604020202020204" pitchFamily="34" charset="0"/>
                <a:cs typeface="Arial" panose="020B0604020202020204" pitchFamily="34" charset="0"/>
              </a:rPr>
              <a:t>You cannot take bookings or have guests to stay </a:t>
            </a:r>
          </a:p>
        </p:txBody>
      </p:sp>
      <p:pic>
        <p:nvPicPr>
          <p:cNvPr id="6" name="Picture 5" descr="Logo&#10;&#10;Description automatically generated">
            <a:extLst>
              <a:ext uri="{FF2B5EF4-FFF2-40B4-BE49-F238E27FC236}">
                <a16:creationId xmlns:a16="http://schemas.microsoft.com/office/drawing/2014/main" id="{9A29514F-17AB-DEE4-62D5-61596DE5C810}"/>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704" r="932"/>
          <a:stretch/>
        </p:blipFill>
        <p:spPr bwMode="auto">
          <a:xfrm>
            <a:off x="20" y="10"/>
            <a:ext cx="4635571" cy="6857990"/>
          </a:xfrm>
          <a:prstGeom prst="rect">
            <a:avLst/>
          </a:prstGeom>
          <a:noFill/>
          <a:effectLst/>
        </p:spPr>
      </p:pic>
      <p:cxnSp>
        <p:nvCxnSpPr>
          <p:cNvPr id="11" name="Straight Connector 10">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67CBD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0079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B9D7E975-9161-4F2D-AC53-69E1912F6B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ogo&#10;&#10;Description automatically generated">
            <a:extLst>
              <a:ext uri="{FF2B5EF4-FFF2-40B4-BE49-F238E27FC236}">
                <a16:creationId xmlns:a16="http://schemas.microsoft.com/office/drawing/2014/main" id="{41FA8B91-A163-E549-779B-E3BF0D75F181}"/>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1728" r="-1" b="1728"/>
          <a:stretch/>
        </p:blipFill>
        <p:spPr bwMode="auto">
          <a:xfrm>
            <a:off x="621675" y="623275"/>
            <a:ext cx="4032621" cy="5607882"/>
          </a:xfrm>
          <a:prstGeom prst="rect">
            <a:avLst/>
          </a:prstGeom>
          <a:noFill/>
        </p:spPr>
      </p:pic>
      <p:sp>
        <p:nvSpPr>
          <p:cNvPr id="16" name="Right Triangle 15">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463E6235-1649-4B47-9862-4026FC473B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64989" y="623275"/>
            <a:ext cx="6581837"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23F98AC-734F-2299-976C-F2DBC92955B7}"/>
              </a:ext>
            </a:extLst>
          </p:cNvPr>
          <p:cNvSpPr>
            <a:spLocks noGrp="1"/>
          </p:cNvSpPr>
          <p:nvPr>
            <p:ph type="ctrTitle"/>
          </p:nvPr>
        </p:nvSpPr>
        <p:spPr>
          <a:xfrm>
            <a:off x="5450209" y="1056640"/>
            <a:ext cx="5799947" cy="3494398"/>
          </a:xfrm>
        </p:spPr>
        <p:txBody>
          <a:bodyPr anchor="b">
            <a:normAutofit/>
          </a:bodyPr>
          <a:lstStyle/>
          <a:p>
            <a:pPr algn="l"/>
            <a:r>
              <a:rPr lang="en-GB" sz="5400" b="1" dirty="0">
                <a:latin typeface="Arial" panose="020B0604020202020204" pitchFamily="34" charset="0"/>
                <a:cs typeface="Arial" panose="020B0604020202020204" pitchFamily="34" charset="0"/>
              </a:rPr>
              <a:t>Pre-Application Checklist</a:t>
            </a:r>
          </a:p>
        </p:txBody>
      </p:sp>
      <p:sp>
        <p:nvSpPr>
          <p:cNvPr id="3" name="Subtitle 2">
            <a:extLst>
              <a:ext uri="{FF2B5EF4-FFF2-40B4-BE49-F238E27FC236}">
                <a16:creationId xmlns:a16="http://schemas.microsoft.com/office/drawing/2014/main" id="{C952F935-DBC9-1806-5E0E-3CFD3F17E72F}"/>
              </a:ext>
            </a:extLst>
          </p:cNvPr>
          <p:cNvSpPr>
            <a:spLocks noGrp="1"/>
          </p:cNvSpPr>
          <p:nvPr>
            <p:ph type="subTitle" idx="1"/>
          </p:nvPr>
        </p:nvSpPr>
        <p:spPr>
          <a:xfrm>
            <a:off x="5450210" y="4582814"/>
            <a:ext cx="4041454" cy="1312657"/>
          </a:xfrm>
        </p:spPr>
        <p:txBody>
          <a:bodyPr anchor="t">
            <a:noAutofit/>
          </a:bodyPr>
          <a:lstStyle/>
          <a:p>
            <a:pPr algn="l"/>
            <a:endParaRPr lang="en-GB" sz="5400" b="1" dirty="0"/>
          </a:p>
          <a:p>
            <a:pPr algn="l"/>
            <a:endParaRPr lang="en-GB" sz="5400" b="1" dirty="0"/>
          </a:p>
        </p:txBody>
      </p:sp>
    </p:spTree>
    <p:extLst>
      <p:ext uri="{BB962C8B-B14F-4D97-AF65-F5344CB8AC3E}">
        <p14:creationId xmlns:p14="http://schemas.microsoft.com/office/powerpoint/2010/main" val="3538637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73FD5-1776-9B0B-AAF7-E21C7B91F333}"/>
              </a:ext>
            </a:extLst>
          </p:cNvPr>
          <p:cNvSpPr>
            <a:spLocks noGrp="1"/>
          </p:cNvSpPr>
          <p:nvPr>
            <p:ph type="title"/>
          </p:nvPr>
        </p:nvSpPr>
        <p:spPr>
          <a:xfrm>
            <a:off x="4965430" y="629268"/>
            <a:ext cx="6586491" cy="1286160"/>
          </a:xfrm>
        </p:spPr>
        <p:txBody>
          <a:bodyPr vert="horz" lIns="91440" tIns="45720" rIns="91440" bIns="45720" rtlCol="0" anchor="b">
            <a:normAutofit fontScale="90000"/>
          </a:bodyPr>
          <a:lstStyle/>
          <a:p>
            <a:r>
              <a:rPr lang="en-US" sz="5400" b="1" dirty="0"/>
              <a:t>Mandatory Conditions (17)</a:t>
            </a:r>
          </a:p>
        </p:txBody>
      </p:sp>
      <p:sp>
        <p:nvSpPr>
          <p:cNvPr id="4" name="Text Placeholder 3">
            <a:extLst>
              <a:ext uri="{FF2B5EF4-FFF2-40B4-BE49-F238E27FC236}">
                <a16:creationId xmlns:a16="http://schemas.microsoft.com/office/drawing/2014/main" id="{6CD71C2A-D5FE-261B-5CC5-BA92B5EA8235}"/>
              </a:ext>
            </a:extLst>
          </p:cNvPr>
          <p:cNvSpPr>
            <a:spLocks noGrp="1"/>
          </p:cNvSpPr>
          <p:nvPr>
            <p:ph type="body" sz="half" idx="2"/>
          </p:nvPr>
        </p:nvSpPr>
        <p:spPr>
          <a:xfrm>
            <a:off x="4965431" y="2115117"/>
            <a:ext cx="6912244" cy="4742883"/>
          </a:xfrm>
        </p:spPr>
        <p:txBody>
          <a:bodyPr vert="horz" lIns="91440" tIns="45720" rIns="91440" bIns="45720" rtlCol="0">
            <a:normAutofit fontScale="40000" lnSpcReduction="20000"/>
          </a:bodyPr>
          <a:lstStyle/>
          <a:p>
            <a:pPr algn="l"/>
            <a:r>
              <a:rPr lang="en-GB" sz="4200" b="1" i="0" u="none" strike="noStrike" baseline="0" dirty="0">
                <a:latin typeface="Arial" panose="020B0604020202020204" pitchFamily="34" charset="0"/>
              </a:rPr>
              <a:t>The licensing scheme requires all short-term lets to comply with mandatory conditions which apply in Scotland. You therefore need to check you comply before making your application and, if relevant, undertake work to ensure you meet the conditions.</a:t>
            </a:r>
          </a:p>
          <a:p>
            <a:pPr marL="342900" lvl="0" indent="-342900">
              <a:lnSpc>
                <a:spcPct val="115000"/>
              </a:lnSpc>
              <a:buFont typeface="+mj-lt"/>
              <a:buAutoNum type="arabicPeriod"/>
            </a:pPr>
            <a:r>
              <a:rPr lang="en-GB" sz="4200" b="1" dirty="0">
                <a:effectLst/>
                <a:latin typeface="Arial" panose="020B0604020202020204" pitchFamily="34" charset="0"/>
                <a:ea typeface="Calibri" panose="020F0502020204030204" pitchFamily="34" charset="0"/>
                <a:cs typeface="Arial" panose="020B0604020202020204" pitchFamily="34" charset="0"/>
              </a:rPr>
              <a:t>Fire Safety: The holder of the licence must ensure the premises has satisfactory equipment installed for detecting, and for giving warning of:</a:t>
            </a:r>
          </a:p>
          <a:p>
            <a:pPr marL="742950" lvl="1" indent="-285750">
              <a:lnSpc>
                <a:spcPct val="115000"/>
              </a:lnSpc>
              <a:buFont typeface="+mj-lt"/>
              <a:buAutoNum type="alphaLcParenR"/>
            </a:pPr>
            <a:r>
              <a:rPr lang="en-GB" sz="4200" b="1" dirty="0">
                <a:effectLst/>
                <a:latin typeface="Arial" panose="020B0604020202020204" pitchFamily="34" charset="0"/>
                <a:ea typeface="Calibri" panose="020F0502020204030204" pitchFamily="34" charset="0"/>
                <a:cs typeface="Arial" panose="020B0604020202020204" pitchFamily="34" charset="0"/>
              </a:rPr>
              <a:t>fire or suspected fire, and </a:t>
            </a:r>
          </a:p>
          <a:p>
            <a:pPr marL="742950" lvl="1" indent="-285750">
              <a:lnSpc>
                <a:spcPct val="115000"/>
              </a:lnSpc>
              <a:buFont typeface="+mj-lt"/>
              <a:buAutoNum type="alphaLcParenR"/>
            </a:pPr>
            <a:r>
              <a:rPr lang="en-GB" sz="4200" b="1" dirty="0">
                <a:effectLst/>
                <a:latin typeface="Arial" panose="020B0604020202020204" pitchFamily="34" charset="0"/>
                <a:ea typeface="Calibri" panose="020F0502020204030204" pitchFamily="34" charset="0"/>
                <a:cs typeface="Arial" panose="020B0604020202020204" pitchFamily="34" charset="0"/>
              </a:rPr>
              <a:t>the presence of carbon monoxide in a concentration that is hazardous to health.</a:t>
            </a:r>
          </a:p>
          <a:p>
            <a:pPr marL="657860">
              <a:lnSpc>
                <a:spcPct val="115000"/>
              </a:lnSpc>
              <a:spcAft>
                <a:spcPts val="1000"/>
              </a:spcAft>
            </a:pPr>
            <a:r>
              <a:rPr lang="en-GB" sz="1500" dirty="0">
                <a:effectLst/>
                <a:latin typeface="Arial" panose="020B0604020202020204" pitchFamily="34" charset="0"/>
                <a:ea typeface="Calibri" panose="020F0502020204030204" pitchFamily="34" charset="0"/>
                <a:cs typeface="Times New Roman" panose="02020603050405020304" pitchFamily="18" charset="0"/>
              </a:rPr>
              <a:t> </a:t>
            </a:r>
            <a:endParaRPr lang="en-GB" sz="15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4200" b="1" dirty="0">
                <a:effectLst/>
                <a:latin typeface="Arial" panose="020B0604020202020204" pitchFamily="34" charset="0"/>
                <a:ea typeface="Calibri" panose="020F0502020204030204" pitchFamily="34" charset="0"/>
                <a:cs typeface="Times New Roman" panose="02020603050405020304" pitchFamily="18" charset="0"/>
              </a:rPr>
              <a:t>Note:- A fire risk assessment must be carried out by the host/operator of the short- term let premises.   </a:t>
            </a:r>
            <a:endParaRPr lang="en-GB" sz="4200" b="1" dirty="0">
              <a:effectLst/>
              <a:latin typeface="Calibri" panose="020F0502020204030204" pitchFamily="34" charset="0"/>
              <a:ea typeface="Calibri" panose="020F0502020204030204" pitchFamily="34" charset="0"/>
              <a:cs typeface="Times New Roman" panose="02020603050405020304" pitchFamily="18" charset="0"/>
            </a:endParaRPr>
          </a:p>
          <a:p>
            <a:pPr indent="-69850">
              <a:lnSpc>
                <a:spcPct val="115000"/>
              </a:lnSpc>
              <a:spcAft>
                <a:spcPts val="1000"/>
              </a:spcAft>
            </a:pPr>
            <a:r>
              <a:rPr lang="en-GB" sz="4200" dirty="0">
                <a:effectLst/>
                <a:latin typeface="Arial" panose="020B0604020202020204" pitchFamily="34" charset="0"/>
                <a:ea typeface="Calibri" panose="020F0502020204030204" pitchFamily="34" charset="0"/>
                <a:cs typeface="Times New Roman" panose="02020603050405020304" pitchFamily="18" charset="0"/>
              </a:rPr>
              <a:t> </a:t>
            </a:r>
            <a:r>
              <a:rPr lang="en-GB" sz="42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You will be required to upload a copy of the completed risk assessment  when applying for a licence.  </a:t>
            </a:r>
            <a:r>
              <a:rPr lang="en-GB" sz="4200" b="1" dirty="0">
                <a:effectLst/>
                <a:latin typeface="Arial" panose="020B0604020202020204" pitchFamily="34" charset="0"/>
                <a:ea typeface="Calibri" panose="020F0502020204030204" pitchFamily="34" charset="0"/>
                <a:cs typeface="Times New Roman" panose="02020603050405020304" pitchFamily="18" charset="0"/>
              </a:rPr>
              <a:t> </a:t>
            </a:r>
            <a:endParaRPr lang="en-GB" sz="4200" b="1"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en-US" sz="2000" dirty="0"/>
          </a:p>
        </p:txBody>
      </p:sp>
      <p:pic>
        <p:nvPicPr>
          <p:cNvPr id="5" name="Picture 4" descr="Logo&#10;&#10;Description automatically generated">
            <a:extLst>
              <a:ext uri="{FF2B5EF4-FFF2-40B4-BE49-F238E27FC236}">
                <a16:creationId xmlns:a16="http://schemas.microsoft.com/office/drawing/2014/main" id="{395B6609-88E7-0E8D-2667-539833B211F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704" r="932"/>
          <a:stretch/>
        </p:blipFill>
        <p:spPr bwMode="auto">
          <a:xfrm>
            <a:off x="20" y="10"/>
            <a:ext cx="4635571" cy="6857990"/>
          </a:xfrm>
          <a:prstGeom prst="rect">
            <a:avLst/>
          </a:prstGeom>
          <a:noFill/>
          <a:effectLst/>
        </p:spPr>
      </p:pic>
      <p:cxnSp>
        <p:nvCxnSpPr>
          <p:cNvPr id="10" name="Straight Connector 9">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67CBD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2203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81F7DB48-D9B4-4192-BE55-EE3FC8F89D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B42BBB-8DCA-2900-6019-5B94AA2F4BBF}"/>
              </a:ext>
            </a:extLst>
          </p:cNvPr>
          <p:cNvSpPr>
            <a:spLocks noGrp="1"/>
          </p:cNvSpPr>
          <p:nvPr>
            <p:ph type="ctrTitle"/>
          </p:nvPr>
        </p:nvSpPr>
        <p:spPr>
          <a:xfrm>
            <a:off x="5003096" y="557189"/>
            <a:ext cx="6350703" cy="1633561"/>
          </a:xfrm>
          <a:noFill/>
        </p:spPr>
        <p:txBody>
          <a:bodyPr>
            <a:normAutofit/>
          </a:bodyPr>
          <a:lstStyle/>
          <a:p>
            <a:pPr algn="l">
              <a:spcAft>
                <a:spcPts val="1000"/>
              </a:spcAft>
            </a:pPr>
            <a:r>
              <a:rPr lang="en-GB" sz="2200" b="1" dirty="0">
                <a:effectLst/>
                <a:latin typeface="Arial" panose="020B0604020202020204" pitchFamily="34" charset="0"/>
                <a:ea typeface="Calibri" panose="020F0502020204030204" pitchFamily="34" charset="0"/>
                <a:cs typeface="Times New Roman" panose="02020603050405020304" pitchFamily="18" charset="0"/>
              </a:rPr>
              <a:t>Gas Safety: </a:t>
            </a:r>
            <a:r>
              <a:rPr lang="en-GB" sz="2200" dirty="0">
                <a:effectLst/>
                <a:latin typeface="Arial" panose="020B0604020202020204" pitchFamily="34" charset="0"/>
                <a:ea typeface="Calibri" panose="020F0502020204030204" pitchFamily="34" charset="0"/>
                <a:cs typeface="Times New Roman" panose="02020603050405020304" pitchFamily="18" charset="0"/>
              </a:rPr>
              <a:t>Where the premises has a gas supply: </a:t>
            </a:r>
            <a:r>
              <a:rPr lang="en-GB" sz="1300" dirty="0">
                <a:effectLst/>
                <a:latin typeface="Arial" panose="020B0604020202020204" pitchFamily="34" charset="0"/>
                <a:ea typeface="Calibri" panose="020F0502020204030204" pitchFamily="34" charset="0"/>
                <a:cs typeface="Times New Roman" panose="02020603050405020304" pitchFamily="18" charset="0"/>
              </a:rPr>
              <a:t> </a:t>
            </a:r>
            <a:br>
              <a:rPr lang="en-GB" sz="1300" dirty="0">
                <a:effectLst/>
                <a:latin typeface="Calibri" panose="020F0502020204030204" pitchFamily="34" charset="0"/>
                <a:ea typeface="Calibri" panose="020F0502020204030204" pitchFamily="34" charset="0"/>
                <a:cs typeface="Times New Roman" panose="02020603050405020304" pitchFamily="18" charset="0"/>
              </a:rPr>
            </a:br>
            <a:r>
              <a:rPr lang="en-GB" sz="2000" b="1" dirty="0">
                <a:effectLst/>
                <a:latin typeface="Arial" panose="020B0604020202020204" pitchFamily="34" charset="0"/>
                <a:ea typeface="Calibri" panose="020F0502020204030204" pitchFamily="34" charset="0"/>
                <a:cs typeface="Arial" panose="020B0604020202020204" pitchFamily="34" charset="0"/>
              </a:rPr>
              <a:t> </a:t>
            </a:r>
            <a:endParaRPr lang="en-GB" sz="1300" dirty="0"/>
          </a:p>
        </p:txBody>
      </p:sp>
      <p:sp>
        <p:nvSpPr>
          <p:cNvPr id="3" name="Subtitle 2">
            <a:extLst>
              <a:ext uri="{FF2B5EF4-FFF2-40B4-BE49-F238E27FC236}">
                <a16:creationId xmlns:a16="http://schemas.microsoft.com/office/drawing/2014/main" id="{115DB365-81BA-D460-840C-0BE6EFB1F814}"/>
              </a:ext>
            </a:extLst>
          </p:cNvPr>
          <p:cNvSpPr>
            <a:spLocks noGrp="1"/>
          </p:cNvSpPr>
          <p:nvPr>
            <p:ph type="subTitle" idx="1"/>
          </p:nvPr>
        </p:nvSpPr>
        <p:spPr>
          <a:xfrm>
            <a:off x="4907847" y="2036018"/>
            <a:ext cx="6350702" cy="2785957"/>
          </a:xfrm>
          <a:noFill/>
        </p:spPr>
        <p:txBody>
          <a:bodyPr>
            <a:normAutofit fontScale="25000" lnSpcReduction="20000"/>
          </a:bodyPr>
          <a:lstStyle/>
          <a:p>
            <a:pPr marL="457200" indent="-457200" algn="l">
              <a:buAutoNum type="alphaLcParenR"/>
            </a:pPr>
            <a:r>
              <a:rPr lang="en-GB" sz="8000" b="1" dirty="0">
                <a:effectLst/>
                <a:latin typeface="Arial" panose="020B0604020202020204" pitchFamily="34" charset="0"/>
                <a:ea typeface="Calibri" panose="020F0502020204030204" pitchFamily="34" charset="0"/>
                <a:cs typeface="Arial" panose="020B0604020202020204" pitchFamily="34" charset="0"/>
              </a:rPr>
              <a:t>the holder of the licence must arrange for an annual gas safety inspection of all gas pipes, flues and appliances in the premises,</a:t>
            </a:r>
          </a:p>
          <a:p>
            <a:pPr marL="457200" indent="-457200" algn="l">
              <a:buAutoNum type="alphaLcParenR"/>
            </a:pPr>
            <a:r>
              <a:rPr lang="en-GB" sz="8000" b="1" dirty="0">
                <a:effectLst/>
                <a:latin typeface="Arial" panose="020B0604020202020204" pitchFamily="34" charset="0"/>
                <a:ea typeface="Calibri" panose="020F0502020204030204" pitchFamily="34" charset="0"/>
                <a:cs typeface="Arial" panose="020B0604020202020204" pitchFamily="34" charset="0"/>
              </a:rPr>
              <a:t>if, after an annual inspection, any appliance does not meet the required safety standard, the holder of the licence must not allow a short-term let of the premises until the works necessary to bring the appliance to the required safety standard have been carried out.</a:t>
            </a:r>
          </a:p>
          <a:p>
            <a:pPr marL="20320">
              <a:lnSpc>
                <a:spcPct val="115000"/>
              </a:lnSpc>
              <a:spcAft>
                <a:spcPts val="1000"/>
              </a:spcAft>
            </a:pPr>
            <a:r>
              <a:rPr lang="en-GB" sz="8000" b="1" dirty="0">
                <a:solidFill>
                  <a:srgbClr val="000000"/>
                </a:solidFill>
                <a:effectLst/>
                <a:latin typeface="Arial" panose="020B0604020202020204" pitchFamily="34" charset="0"/>
                <a:ea typeface="Arial" panose="020B0604020202020204" pitchFamily="34" charset="0"/>
                <a:cs typeface="Arial" panose="020B0604020202020204" pitchFamily="34" charset="0"/>
              </a:rPr>
              <a:t>Note: - Certificate </a:t>
            </a:r>
            <a:r>
              <a:rPr lang="en-GB" sz="8000" b="1" dirty="0">
                <a:effectLst/>
                <a:latin typeface="Arial" panose="020B0604020202020204" pitchFamily="34" charset="0"/>
                <a:ea typeface="Calibri" panose="020F0502020204030204" pitchFamily="34" charset="0"/>
                <a:cs typeface="Arial" panose="020B0604020202020204" pitchFamily="34" charset="0"/>
              </a:rPr>
              <a:t>must be dated within the last 12 months and must be renewed annually by a Gas Safe Engineer. </a:t>
            </a:r>
          </a:p>
          <a:p>
            <a:pPr indent="-69850">
              <a:lnSpc>
                <a:spcPct val="115000"/>
              </a:lnSpc>
              <a:spcAft>
                <a:spcPts val="1000"/>
              </a:spcAft>
            </a:pPr>
            <a:r>
              <a:rPr lang="en-GB" sz="8000" b="1" dirty="0">
                <a:effectLst/>
                <a:latin typeface="Arial" panose="020B0604020202020204" pitchFamily="34" charset="0"/>
                <a:ea typeface="Calibri" panose="020F0502020204030204" pitchFamily="34" charset="0"/>
                <a:cs typeface="Arial" panose="020B0604020202020204" pitchFamily="34" charset="0"/>
              </a:rPr>
              <a:t>              </a:t>
            </a:r>
            <a:r>
              <a:rPr lang="en-GB" sz="80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You will be required to upload a copy of the report when applying for a licence.  </a:t>
            </a:r>
            <a:endParaRPr lang="en-GB" sz="8000" b="1" dirty="0">
              <a:effectLst/>
              <a:latin typeface="Arial" panose="020B0604020202020204" pitchFamily="34" charset="0"/>
              <a:ea typeface="Calibri" panose="020F0502020204030204" pitchFamily="34" charset="0"/>
              <a:cs typeface="Arial" panose="020B0604020202020204" pitchFamily="34" charset="0"/>
            </a:endParaRPr>
          </a:p>
          <a:p>
            <a:pPr algn="l"/>
            <a:br>
              <a:rPr lang="en-GB" sz="2400" dirty="0">
                <a:effectLst/>
                <a:latin typeface="Arial" panose="020B0604020202020204" pitchFamily="34" charset="0"/>
                <a:ea typeface="Calibri" panose="020F0502020204030204" pitchFamily="34" charset="0"/>
                <a:cs typeface="Arial" panose="020B0604020202020204" pitchFamily="34" charset="0"/>
              </a:rPr>
            </a:br>
            <a:endParaRPr lang="en-GB" sz="2400" dirty="0">
              <a:effectLst/>
              <a:latin typeface="Arial" panose="020B0604020202020204" pitchFamily="34" charset="0"/>
              <a:ea typeface="Calibri" panose="020F0502020204030204" pitchFamily="34" charset="0"/>
              <a:cs typeface="Arial" panose="020B0604020202020204" pitchFamily="34" charset="0"/>
            </a:endParaRPr>
          </a:p>
          <a:p>
            <a:pPr marL="457200" indent="-457200" algn="l">
              <a:buAutoNum type="alphaLcParenR"/>
            </a:pPr>
            <a:endParaRPr lang="en-GB" dirty="0"/>
          </a:p>
        </p:txBody>
      </p:sp>
      <p:pic>
        <p:nvPicPr>
          <p:cNvPr id="4" name="Picture 3" descr="Logo&#10;&#10;Description automatically generated">
            <a:extLst>
              <a:ext uri="{FF2B5EF4-FFF2-40B4-BE49-F238E27FC236}">
                <a16:creationId xmlns:a16="http://schemas.microsoft.com/office/drawing/2014/main" id="{56B61712-04BA-4121-9751-50DBF6A5E93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214" r="-1" b="215"/>
          <a:stretch/>
        </p:blipFill>
        <p:spPr bwMode="auto">
          <a:xfrm>
            <a:off x="633999" y="557190"/>
            <a:ext cx="4004634" cy="5743614"/>
          </a:xfrm>
          <a:prstGeom prst="rect">
            <a:avLst/>
          </a:prstGeom>
          <a:noFill/>
        </p:spPr>
      </p:pic>
    </p:spTree>
    <p:extLst>
      <p:ext uri="{BB962C8B-B14F-4D97-AF65-F5344CB8AC3E}">
        <p14:creationId xmlns:p14="http://schemas.microsoft.com/office/powerpoint/2010/main" val="301531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40723-711D-55FC-404F-B34F59CE1976}"/>
              </a:ext>
            </a:extLst>
          </p:cNvPr>
          <p:cNvSpPr>
            <a:spLocks noGrp="1"/>
          </p:cNvSpPr>
          <p:nvPr>
            <p:ph type="ctrTitle"/>
          </p:nvPr>
        </p:nvSpPr>
        <p:spPr>
          <a:xfrm>
            <a:off x="5277329" y="-2468880"/>
            <a:ext cx="6146799" cy="4018341"/>
          </a:xfrm>
          <a:noFill/>
        </p:spPr>
        <p:txBody>
          <a:bodyPr>
            <a:normAutofit/>
          </a:bodyPr>
          <a:lstStyle/>
          <a:p>
            <a:pPr algn="l">
              <a:spcAft>
                <a:spcPts val="1000"/>
              </a:spcAft>
            </a:pPr>
            <a:r>
              <a:rPr lang="en-GB" sz="5400" b="1" dirty="0">
                <a:latin typeface="Arial" panose="020B0604020202020204" pitchFamily="34" charset="0"/>
                <a:cs typeface="Arial" panose="020B0604020202020204" pitchFamily="34" charset="0"/>
              </a:rPr>
              <a:t>Water Safety - Legionella</a:t>
            </a:r>
          </a:p>
        </p:txBody>
      </p:sp>
      <p:sp>
        <p:nvSpPr>
          <p:cNvPr id="3" name="Subtitle 2">
            <a:extLst>
              <a:ext uri="{FF2B5EF4-FFF2-40B4-BE49-F238E27FC236}">
                <a16:creationId xmlns:a16="http://schemas.microsoft.com/office/drawing/2014/main" id="{F7E38448-7165-6ACD-C34A-C741CFBC5265}"/>
              </a:ext>
            </a:extLst>
          </p:cNvPr>
          <p:cNvSpPr>
            <a:spLocks noGrp="1"/>
          </p:cNvSpPr>
          <p:nvPr>
            <p:ph type="subTitle" idx="1"/>
          </p:nvPr>
        </p:nvSpPr>
        <p:spPr>
          <a:xfrm>
            <a:off x="4891249" y="2007932"/>
            <a:ext cx="6274590" cy="4443668"/>
          </a:xfrm>
          <a:noFill/>
        </p:spPr>
        <p:txBody>
          <a:bodyPr>
            <a:normAutofit fontScale="85000" lnSpcReduction="20000"/>
          </a:bodyPr>
          <a:lstStyle/>
          <a:p>
            <a:pPr algn="just">
              <a:lnSpc>
                <a:spcPct val="115000"/>
              </a:lnSpc>
              <a:spcAft>
                <a:spcPts val="1000"/>
              </a:spcAft>
            </a:pPr>
            <a:r>
              <a:rPr lang="en-GB" sz="2100" b="1" dirty="0">
                <a:effectLst/>
                <a:latin typeface="Arial" panose="020B0604020202020204" pitchFamily="34" charset="0"/>
                <a:ea typeface="Calibri" panose="020F0502020204030204" pitchFamily="34" charset="0"/>
                <a:cs typeface="Times New Roman" panose="02020603050405020304" pitchFamily="18" charset="0"/>
              </a:rPr>
              <a:t>The holder of the licence must assess the risk from exposure to legionella within the premises, whether or not the premises are served by a private water supply</a:t>
            </a:r>
            <a:r>
              <a:rPr lang="en-GB" sz="2100" dirty="0">
                <a:effectLst/>
                <a:latin typeface="Arial" panose="020B0604020202020204" pitchFamily="34" charset="0"/>
                <a:ea typeface="Calibri" panose="020F0502020204030204" pitchFamily="34" charset="0"/>
                <a:cs typeface="Times New Roman" panose="02020603050405020304" pitchFamily="18" charset="0"/>
              </a:rPr>
              <a:t>. </a:t>
            </a:r>
            <a:r>
              <a:rPr lang="en-US" sz="2100" b="1"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(The Legionella risk assessment does not need to be carried out by a professional; you can do it yourself). The risks from hot and cold water systems in most residential settings</a:t>
            </a:r>
            <a:r>
              <a:rPr lang="en-US" sz="2100" b="1" dirty="0">
                <a:effectLst/>
                <a:latin typeface="Arial" panose="020B0604020202020204" pitchFamily="34" charset="0"/>
                <a:ea typeface="Calibri" panose="020F0502020204030204" pitchFamily="34" charset="0"/>
                <a:cs typeface="Times New Roman" panose="02020603050405020304" pitchFamily="18" charset="0"/>
              </a:rPr>
              <a:t> </a:t>
            </a:r>
            <a:r>
              <a:rPr lang="en-US" sz="2100" b="1"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are generally considered to be low because water is used regularly and does not stagnate). </a:t>
            </a:r>
            <a:endParaRPr lang="en-GB" sz="21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US" sz="18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You can find out more on the </a:t>
            </a:r>
            <a:r>
              <a:rPr lang="en-US" sz="1800" u="sng" dirty="0">
                <a:solidFill>
                  <a:srgbClr val="0000FF"/>
                </a:solidFill>
                <a:effectLst/>
                <a:latin typeface="Arial" panose="020B0604020202020204" pitchFamily="34" charset="0"/>
                <a:ea typeface="Arial" panose="020B0604020202020204" pitchFamily="34" charset="0"/>
                <a:cs typeface="Times New Roman" panose="02020603050405020304" pitchFamily="18" charset="0"/>
                <a:hlinkClick r:id="rId2"/>
              </a:rPr>
              <a:t> Health and Safety Executive webpage on</a:t>
            </a:r>
            <a:r>
              <a:rPr lang="en-US" sz="1800" u="sng" dirty="0">
                <a:solidFill>
                  <a:srgbClr val="0462C1"/>
                </a:solidFill>
                <a:effectLst/>
                <a:latin typeface="Arial" panose="020B0604020202020204" pitchFamily="34" charset="0"/>
                <a:ea typeface="Arial" panose="020B0604020202020204" pitchFamily="34" charset="0"/>
                <a:cs typeface="Times New Roman" panose="02020603050405020304" pitchFamily="18" charset="0"/>
              </a:rPr>
              <a:t> </a:t>
            </a:r>
            <a:r>
              <a:rPr lang="en-GB" sz="1800" u="sng" dirty="0">
                <a:solidFill>
                  <a:srgbClr val="0000FF"/>
                </a:solidFill>
                <a:effectLst/>
                <a:latin typeface="Arial" panose="020B0604020202020204" pitchFamily="34" charset="0"/>
                <a:ea typeface="Arial" panose="020B0604020202020204" pitchFamily="34" charset="0"/>
                <a:cs typeface="Times New Roman" panose="02020603050405020304" pitchFamily="18" charset="0"/>
                <a:hlinkClick r:id="rId2"/>
              </a:rPr>
              <a:t> </a:t>
            </a:r>
            <a:r>
              <a:rPr lang="en-US" sz="1800" u="sng" dirty="0">
                <a:solidFill>
                  <a:srgbClr val="0000FF"/>
                </a:solidFill>
                <a:effectLst/>
                <a:latin typeface="Arial" panose="020B0604020202020204" pitchFamily="34" charset="0"/>
                <a:ea typeface="Arial" panose="020B0604020202020204" pitchFamily="34" charset="0"/>
                <a:cs typeface="Times New Roman" panose="02020603050405020304" pitchFamily="18" charset="0"/>
              </a:rPr>
              <a:t>legionella and landlords’ responsibilities   </a:t>
            </a:r>
          </a:p>
          <a:p>
            <a:pPr algn="just">
              <a:lnSpc>
                <a:spcPct val="115000"/>
              </a:lnSpc>
              <a:spcAft>
                <a:spcPts val="1000"/>
              </a:spcAft>
            </a:pPr>
            <a:r>
              <a:rPr lang="en-GB" sz="2100" b="1" dirty="0">
                <a:effectLst/>
                <a:latin typeface="Arial" panose="020B0604020202020204" pitchFamily="34" charset="0"/>
                <a:ea typeface="Calibri" panose="020F0502020204030204" pitchFamily="34" charset="0"/>
                <a:cs typeface="Times New Roman" panose="02020603050405020304" pitchFamily="18" charset="0"/>
              </a:rPr>
              <a:t>You can find a template risk assessment on the Council’s webpage for short-term lets at </a:t>
            </a:r>
            <a:r>
              <a:rPr lang="en-GB" sz="2100" b="1" u="sng" dirty="0">
                <a:effectLst/>
                <a:latin typeface="Arial" panose="020B060402020202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https://www.pkc.gov.uk/article/22511/Short-term-lets-licensing-scheme</a:t>
            </a:r>
            <a:r>
              <a:rPr lang="en-GB" sz="2100" b="1" u="sng" dirty="0">
                <a:effectLst/>
                <a:latin typeface="Arial" panose="020B0604020202020204" pitchFamily="34" charset="0"/>
                <a:ea typeface="Calibri" panose="020F0502020204030204" pitchFamily="34" charset="0"/>
                <a:cs typeface="Times New Roman" panose="02020603050405020304" pitchFamily="18" charset="0"/>
              </a:rPr>
              <a:t> sh</a:t>
            </a:r>
            <a:r>
              <a:rPr lang="en-GB" sz="2100" b="1" dirty="0">
                <a:effectLst/>
                <a:latin typeface="Arial" panose="020B0604020202020204" pitchFamily="34" charset="0"/>
                <a:ea typeface="Calibri" panose="020F0502020204030204" pitchFamily="34" charset="0"/>
                <a:cs typeface="Times New Roman" panose="02020603050405020304" pitchFamily="18" charset="0"/>
              </a:rPr>
              <a:t>ould you wish to carry out your own risk assessment.</a:t>
            </a:r>
            <a:endParaRPr lang="en-GB" sz="2100" b="1" dirty="0"/>
          </a:p>
        </p:txBody>
      </p:sp>
      <p:pic>
        <p:nvPicPr>
          <p:cNvPr id="4" name="Picture 3" descr="Logo&#10;&#10;Description automatically generated">
            <a:extLst>
              <a:ext uri="{FF2B5EF4-FFF2-40B4-BE49-F238E27FC236}">
                <a16:creationId xmlns:a16="http://schemas.microsoft.com/office/drawing/2014/main" id="{D11C9689-DFA9-9934-751D-3E9527A0BD1D}"/>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1507" r="736"/>
          <a:stretch/>
        </p:blipFill>
        <p:spPr bwMode="auto">
          <a:xfrm>
            <a:off x="1" y="10"/>
            <a:ext cx="4654296" cy="6857990"/>
          </a:xfrm>
          <a:prstGeom prst="rect">
            <a:avLst/>
          </a:prstGeom>
          <a:noFill/>
        </p:spPr>
      </p:pic>
    </p:spTree>
    <p:extLst>
      <p:ext uri="{BB962C8B-B14F-4D97-AF65-F5344CB8AC3E}">
        <p14:creationId xmlns:p14="http://schemas.microsoft.com/office/powerpoint/2010/main" val="3418722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C3EB5-B70E-35AB-B2C6-1D3C2B1D93FB}"/>
              </a:ext>
            </a:extLst>
          </p:cNvPr>
          <p:cNvSpPr>
            <a:spLocks noGrp="1"/>
          </p:cNvSpPr>
          <p:nvPr>
            <p:ph type="title"/>
          </p:nvPr>
        </p:nvSpPr>
        <p:spPr>
          <a:xfrm>
            <a:off x="4965430" y="629268"/>
            <a:ext cx="6586491" cy="1286160"/>
          </a:xfrm>
        </p:spPr>
        <p:txBody>
          <a:bodyPr anchor="b">
            <a:normAutofit/>
          </a:bodyPr>
          <a:lstStyle/>
          <a:p>
            <a:r>
              <a:rPr lang="en-GB" dirty="0"/>
              <a:t>Application</a:t>
            </a:r>
          </a:p>
        </p:txBody>
      </p:sp>
      <p:sp>
        <p:nvSpPr>
          <p:cNvPr id="3" name="Content Placeholder 2">
            <a:extLst>
              <a:ext uri="{FF2B5EF4-FFF2-40B4-BE49-F238E27FC236}">
                <a16:creationId xmlns:a16="http://schemas.microsoft.com/office/drawing/2014/main" id="{49E41D37-B469-AE64-E65E-6A68B8FCBCC0}"/>
              </a:ext>
            </a:extLst>
          </p:cNvPr>
          <p:cNvSpPr>
            <a:spLocks noGrp="1"/>
          </p:cNvSpPr>
          <p:nvPr>
            <p:ph idx="1"/>
          </p:nvPr>
        </p:nvSpPr>
        <p:spPr>
          <a:xfrm>
            <a:off x="4965431" y="2438400"/>
            <a:ext cx="6586489" cy="3785419"/>
          </a:xfrm>
        </p:spPr>
        <p:txBody>
          <a:bodyPr>
            <a:normAutofit fontScale="92500" lnSpcReduction="10000"/>
          </a:bodyPr>
          <a:lstStyle/>
          <a:p>
            <a:r>
              <a:rPr lang="en-GB" sz="3200" b="1" dirty="0"/>
              <a:t>Applications to be submitted on line and paid on line</a:t>
            </a:r>
          </a:p>
          <a:p>
            <a:r>
              <a:rPr lang="en-GB" sz="3200" b="1" dirty="0"/>
              <a:t>Your application cannot be considered if you have not submitted the requested documentation</a:t>
            </a:r>
          </a:p>
          <a:p>
            <a:r>
              <a:rPr lang="en-GB" sz="3200" b="1" dirty="0"/>
              <a:t>Display the Notice of Public Information for 21 days in a prominent area outside your short-term lets premises in clear view of the public</a:t>
            </a:r>
          </a:p>
          <a:p>
            <a:endParaRPr lang="en-GB" sz="3200" b="1" dirty="0"/>
          </a:p>
          <a:p>
            <a:endParaRPr lang="en-GB" sz="2000" dirty="0"/>
          </a:p>
        </p:txBody>
      </p:sp>
      <p:pic>
        <p:nvPicPr>
          <p:cNvPr id="4" name="Picture 3" descr="Logo&#10;&#10;Description automatically generated">
            <a:extLst>
              <a:ext uri="{FF2B5EF4-FFF2-40B4-BE49-F238E27FC236}">
                <a16:creationId xmlns:a16="http://schemas.microsoft.com/office/drawing/2014/main" id="{14B5FA00-54B3-4754-3975-C78E9FE9BA5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704" r="932"/>
          <a:stretch/>
        </p:blipFill>
        <p:spPr bwMode="auto">
          <a:xfrm>
            <a:off x="20" y="10"/>
            <a:ext cx="4635571" cy="6857990"/>
          </a:xfrm>
          <a:prstGeom prst="rect">
            <a:avLst/>
          </a:prstGeom>
          <a:noFill/>
          <a:effectLst/>
        </p:spPr>
      </p:pic>
      <p:cxnSp>
        <p:nvCxnSpPr>
          <p:cNvPr id="9" name="Straight Connector 8">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67CBD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1818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A49AB-3EC3-B909-1196-0F79B30140E9}"/>
              </a:ext>
            </a:extLst>
          </p:cNvPr>
          <p:cNvSpPr>
            <a:spLocks noGrp="1"/>
          </p:cNvSpPr>
          <p:nvPr>
            <p:ph type="title"/>
          </p:nvPr>
        </p:nvSpPr>
        <p:spPr>
          <a:xfrm>
            <a:off x="4965430" y="629268"/>
            <a:ext cx="6586491" cy="1286160"/>
          </a:xfrm>
        </p:spPr>
        <p:txBody>
          <a:bodyPr anchor="b">
            <a:normAutofit/>
          </a:bodyPr>
          <a:lstStyle/>
          <a:p>
            <a:r>
              <a:rPr lang="en-GB" dirty="0"/>
              <a:t>Application</a:t>
            </a:r>
          </a:p>
        </p:txBody>
      </p:sp>
      <p:sp>
        <p:nvSpPr>
          <p:cNvPr id="9" name="Content Placeholder 8">
            <a:extLst>
              <a:ext uri="{FF2B5EF4-FFF2-40B4-BE49-F238E27FC236}">
                <a16:creationId xmlns:a16="http://schemas.microsoft.com/office/drawing/2014/main" id="{816D1984-88C7-8612-14BE-DD082F108143}"/>
              </a:ext>
            </a:extLst>
          </p:cNvPr>
          <p:cNvSpPr>
            <a:spLocks noGrp="1"/>
          </p:cNvSpPr>
          <p:nvPr>
            <p:ph idx="1"/>
          </p:nvPr>
        </p:nvSpPr>
        <p:spPr>
          <a:xfrm>
            <a:off x="4965431" y="2438400"/>
            <a:ext cx="6586489" cy="3785419"/>
          </a:xfrm>
        </p:spPr>
        <p:txBody>
          <a:bodyPr>
            <a:normAutofit/>
          </a:bodyPr>
          <a:lstStyle/>
          <a:p>
            <a:r>
              <a:rPr lang="en-US" sz="2000" dirty="0"/>
              <a:t>PKC Licensing Department – Process application</a:t>
            </a:r>
          </a:p>
          <a:p>
            <a:r>
              <a:rPr lang="en-US" sz="2000" dirty="0"/>
              <a:t>Acknowledge and Temporary number</a:t>
            </a:r>
          </a:p>
          <a:p>
            <a:r>
              <a:rPr lang="en-US" sz="2000" dirty="0"/>
              <a:t>Consultees</a:t>
            </a:r>
          </a:p>
          <a:p>
            <a:r>
              <a:rPr lang="en-US" sz="2000" dirty="0"/>
              <a:t>No objections received from the public or consultees</a:t>
            </a:r>
          </a:p>
          <a:p>
            <a:r>
              <a:rPr lang="en-US" sz="2000" dirty="0"/>
              <a:t>Licence will be granted with letter</a:t>
            </a:r>
          </a:p>
        </p:txBody>
      </p:sp>
      <p:pic>
        <p:nvPicPr>
          <p:cNvPr id="5" name="Content Placeholder 4" descr="Logo&#10;&#10;Description automatically generated">
            <a:extLst>
              <a:ext uri="{FF2B5EF4-FFF2-40B4-BE49-F238E27FC236}">
                <a16:creationId xmlns:a16="http://schemas.microsoft.com/office/drawing/2014/main" id="{972E5791-CFEC-E1B9-5DDE-41A9AD11F77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704" r="932"/>
          <a:stretch/>
        </p:blipFill>
        <p:spPr bwMode="auto">
          <a:xfrm>
            <a:off x="20" y="10"/>
            <a:ext cx="4635571" cy="6857990"/>
          </a:xfrm>
          <a:prstGeom prst="rect">
            <a:avLst/>
          </a:prstGeom>
          <a:noFill/>
          <a:effectLst/>
        </p:spPr>
      </p:pic>
      <p:cxnSp>
        <p:nvCxnSpPr>
          <p:cNvPr id="12" name="Straight Connector 11">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67CBD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269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5A9EE-9553-D1E5-9BCC-41A48BDFB0C2}"/>
              </a:ext>
            </a:extLst>
          </p:cNvPr>
          <p:cNvSpPr>
            <a:spLocks noGrp="1"/>
          </p:cNvSpPr>
          <p:nvPr>
            <p:ph type="title"/>
          </p:nvPr>
        </p:nvSpPr>
        <p:spPr>
          <a:xfrm>
            <a:off x="4965430" y="629266"/>
            <a:ext cx="6586491" cy="1676603"/>
          </a:xfrm>
        </p:spPr>
        <p:txBody>
          <a:bodyPr>
            <a:normAutofit/>
          </a:bodyPr>
          <a:lstStyle/>
          <a:p>
            <a:r>
              <a:rPr lang="en-GB" sz="5400" b="1"/>
              <a:t>Licensing Department – Short-term Lets</a:t>
            </a:r>
          </a:p>
        </p:txBody>
      </p:sp>
      <p:sp>
        <p:nvSpPr>
          <p:cNvPr id="3" name="Content Placeholder 2">
            <a:extLst>
              <a:ext uri="{FF2B5EF4-FFF2-40B4-BE49-F238E27FC236}">
                <a16:creationId xmlns:a16="http://schemas.microsoft.com/office/drawing/2014/main" id="{9F3F90D0-0290-C379-ACDE-CF0FBD911BF9}"/>
              </a:ext>
            </a:extLst>
          </p:cNvPr>
          <p:cNvSpPr>
            <a:spLocks noGrp="1"/>
          </p:cNvSpPr>
          <p:nvPr>
            <p:ph idx="1"/>
          </p:nvPr>
        </p:nvSpPr>
        <p:spPr>
          <a:xfrm>
            <a:off x="4965431" y="2438400"/>
            <a:ext cx="6586489" cy="3785419"/>
          </a:xfrm>
        </p:spPr>
        <p:txBody>
          <a:bodyPr>
            <a:normAutofit/>
          </a:bodyPr>
          <a:lstStyle/>
          <a:p>
            <a:endParaRPr lang="en-GB" sz="2400" dirty="0">
              <a:hlinkClick r:id="rId2"/>
            </a:endParaRPr>
          </a:p>
          <a:p>
            <a:endParaRPr lang="en-GB" sz="2400" dirty="0">
              <a:hlinkClick r:id="rId2"/>
            </a:endParaRPr>
          </a:p>
          <a:p>
            <a:r>
              <a:rPr lang="en-GB" sz="2400" dirty="0">
                <a:hlinkClick r:id="rId2"/>
              </a:rPr>
              <a:t>STL@PKC.GOV.UK</a:t>
            </a:r>
            <a:r>
              <a:rPr lang="en-GB" sz="2400" dirty="0"/>
              <a:t> – EMAIL ADDRESS</a:t>
            </a:r>
          </a:p>
          <a:p>
            <a:endParaRPr lang="en-GB" sz="2400" dirty="0"/>
          </a:p>
          <a:p>
            <a:r>
              <a:rPr lang="en-GB" sz="2400" dirty="0"/>
              <a:t>WEBSITE ADDRESS - </a:t>
            </a:r>
          </a:p>
          <a:p>
            <a:r>
              <a:rPr lang="en-GB" sz="2400" dirty="0">
                <a:hlinkClick r:id="rId3"/>
              </a:rPr>
              <a:t>https://www.pkc.gov.uk/article/22511/Short-term-lets-licensing-scheme</a:t>
            </a:r>
            <a:endParaRPr lang="en-GB" sz="2400" dirty="0"/>
          </a:p>
          <a:p>
            <a:endParaRPr lang="en-GB" sz="2400" dirty="0"/>
          </a:p>
        </p:txBody>
      </p:sp>
      <p:pic>
        <p:nvPicPr>
          <p:cNvPr id="4" name="Content Placeholder 4" descr="Logo&#10;&#10;Description automatically generated">
            <a:extLst>
              <a:ext uri="{FF2B5EF4-FFF2-40B4-BE49-F238E27FC236}">
                <a16:creationId xmlns:a16="http://schemas.microsoft.com/office/drawing/2014/main" id="{E3144D04-2832-0F94-88C0-41BA01F04718}"/>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1704" r="932"/>
          <a:stretch/>
        </p:blipFill>
        <p:spPr bwMode="auto">
          <a:xfrm>
            <a:off x="20" y="10"/>
            <a:ext cx="4635571" cy="6857990"/>
          </a:xfrm>
          <a:prstGeom prst="rect">
            <a:avLst/>
          </a:prstGeom>
          <a:noFill/>
          <a:effectLst/>
        </p:spPr>
      </p:pic>
    </p:spTree>
    <p:extLst>
      <p:ext uri="{BB962C8B-B14F-4D97-AF65-F5344CB8AC3E}">
        <p14:creationId xmlns:p14="http://schemas.microsoft.com/office/powerpoint/2010/main" val="18591446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298</TotalTime>
  <Words>584</Words>
  <Application>Microsoft Office PowerPoint</Application>
  <PresentationFormat>Widescreen</PresentationFormat>
  <Paragraphs>46</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  Short-term lets licensing The Civic Government (Scotland) Act 1982 (Licensing of Short-term Lets) Order 2022 </vt:lpstr>
      <vt:lpstr>Timescales for Applying </vt:lpstr>
      <vt:lpstr>Pre-Application Checklist</vt:lpstr>
      <vt:lpstr>Mandatory Conditions (17)</vt:lpstr>
      <vt:lpstr>Gas Safety: Where the premises has a gas supply:    </vt:lpstr>
      <vt:lpstr>Water Safety - Legionella</vt:lpstr>
      <vt:lpstr>Application</vt:lpstr>
      <vt:lpstr>Application</vt:lpstr>
      <vt:lpstr>Licensing Department – Short-term Lets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Short-term lets licensing</dc:title>
  <dc:creator>Debra Gilkison</dc:creator>
  <cp:lastModifiedBy>Oliver Johnstone</cp:lastModifiedBy>
  <cp:revision>5</cp:revision>
  <dcterms:created xsi:type="dcterms:W3CDTF">2022-08-26T14:31:55Z</dcterms:created>
  <dcterms:modified xsi:type="dcterms:W3CDTF">2022-09-07T07:16:26Z</dcterms:modified>
</cp:coreProperties>
</file>